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40"/>
  </p:notesMasterIdLst>
  <p:sldIdLst>
    <p:sldId id="256" r:id="rId2"/>
    <p:sldId id="304" r:id="rId3"/>
    <p:sldId id="340" r:id="rId4"/>
    <p:sldId id="330" r:id="rId5"/>
    <p:sldId id="331" r:id="rId6"/>
    <p:sldId id="332" r:id="rId7"/>
    <p:sldId id="333" r:id="rId8"/>
    <p:sldId id="334" r:id="rId9"/>
    <p:sldId id="335" r:id="rId10"/>
    <p:sldId id="336" r:id="rId11"/>
    <p:sldId id="339" r:id="rId12"/>
    <p:sldId id="341" r:id="rId13"/>
    <p:sldId id="319" r:id="rId14"/>
    <p:sldId id="268" r:id="rId15"/>
    <p:sldId id="267" r:id="rId16"/>
    <p:sldId id="308" r:id="rId17"/>
    <p:sldId id="343" r:id="rId18"/>
    <p:sldId id="277" r:id="rId19"/>
    <p:sldId id="269" r:id="rId20"/>
    <p:sldId id="270" r:id="rId21"/>
    <p:sldId id="271" r:id="rId22"/>
    <p:sldId id="272" r:id="rId23"/>
    <p:sldId id="273" r:id="rId24"/>
    <p:sldId id="338" r:id="rId25"/>
    <p:sldId id="344" r:id="rId26"/>
    <p:sldId id="278" r:id="rId27"/>
    <p:sldId id="321" r:id="rId28"/>
    <p:sldId id="322" r:id="rId29"/>
    <p:sldId id="323" r:id="rId30"/>
    <p:sldId id="324" r:id="rId31"/>
    <p:sldId id="325" r:id="rId32"/>
    <p:sldId id="284" r:id="rId33"/>
    <p:sldId id="326" r:id="rId34"/>
    <p:sldId id="311" r:id="rId35"/>
    <p:sldId id="327" r:id="rId36"/>
    <p:sldId id="287" r:id="rId37"/>
    <p:sldId id="328" r:id="rId38"/>
    <p:sldId id="292" r:id="rId39"/>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5rxCPxuDgD/JiLfgQ80rI/ouF3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2A84"/>
    <a:srgbClr val="0461C2"/>
    <a:srgbClr val="741B47"/>
    <a:srgbClr val="E79137"/>
    <a:srgbClr val="D9EAD4"/>
    <a:srgbClr val="F4CC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3AD7D5A-59FF-4272-AA81-51331766E789}">
  <a:tblStyle styleId="{E3AD7D5A-59FF-4272-AA81-51331766E789}"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31"/>
    <p:restoredTop sz="83129"/>
  </p:normalViewPr>
  <p:slideViewPr>
    <p:cSldViewPr snapToGrid="0" snapToObjects="1">
      <p:cViewPr varScale="1">
        <p:scale>
          <a:sx n="105" d="100"/>
          <a:sy n="105" d="100"/>
        </p:scale>
        <p:origin x="3008" y="192"/>
      </p:cViewPr>
      <p:guideLst/>
    </p:cSldViewPr>
  </p:slideViewPr>
  <p:notesTextViewPr>
    <p:cViewPr>
      <p:scale>
        <a:sx n="170" d="100"/>
        <a:sy n="17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3"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5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38" name="Google Shape;38;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3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25" name="Google Shape;125;p3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0" name="Google Shape;60;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13856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85431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31" name="Google Shape;131;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45" name="Google Shape;145;p1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38" name="Google Shape;138;p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16</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70026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15" name="Google Shape;215;p1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53" name="Google Shape;153;p1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8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96" name="Google Shape;96;p8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22646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3: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60" name="Google Shape;160;p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0aced22fbf_1_1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68" name="Google Shape;168;g10aced22fbf_1_1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76" name="Google Shape;176;p1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84" name="Google Shape;184;p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5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280" name="Google Shape;280;p5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337538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49441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1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27" name="Google Shape;227;p1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8" name="Google Shape;238;p1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55" name="Google Shape;255;p2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0: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48" name="Google Shape;248;p20: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45" name="Google Shape;45;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631520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63" name="Google Shape;26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55: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71" name="Google Shape;271;p5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5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282" name="Google Shape;282;p5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92" name="Google Shape;292;p1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34</a:t>
            </a:fld>
            <a:endParaRPr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9436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95" name="Google Shape;195;p7: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35</a:t>
            </a:fld>
            <a:endParaRPr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431797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2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307" name="Google Shape;307;p2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6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325" name="Google Shape;325;p6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p69: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27" name="Google Shape;527;p69: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28" name="Google Shape;528;p69:notes"/>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38</a:t>
            </a:fld>
            <a:endParaRPr sz="13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6: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2" name="Google Shape;52;p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7: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60" name="Google Shape;60;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3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6" name="Google Shape;76;p3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77" name="Google Shape;77;p3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86" name="Google Shape;86;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98" name="Google Shape;98;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10" name="Google Shape;110;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0"/>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Autumn 2022</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ollEverywhere">
  <p:cSld name="PollEverywhere">
    <p:spTree>
      <p:nvGrpSpPr>
        <p:cNvPr id="1" name="Shape 29"/>
        <p:cNvGrpSpPr/>
        <p:nvPr/>
      </p:nvGrpSpPr>
      <p:grpSpPr>
        <a:xfrm>
          <a:off x="0" y="0"/>
          <a:ext cx="0" cy="0"/>
          <a:chOff x="0" y="0"/>
          <a:chExt cx="0" cy="0"/>
        </a:xfrm>
      </p:grpSpPr>
      <p:sp>
        <p:nvSpPr>
          <p:cNvPr id="30" name="Google Shape;30;p25"/>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31" name="Google Shape;31;p25"/>
          <p:cNvSpPr/>
          <p:nvPr/>
        </p:nvSpPr>
        <p:spPr>
          <a:xfrm>
            <a:off x="0" y="206019"/>
            <a:ext cx="9144000" cy="1063981"/>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2" name="Google Shape;32;p25"/>
          <p:cNvPicPr preferRelativeResize="0"/>
          <p:nvPr/>
        </p:nvPicPr>
        <p:blipFill rotWithShape="1">
          <a:blip r:embed="rId2">
            <a:alphaModFix/>
          </a:blip>
          <a:srcRect t="14966" b="14963"/>
          <a:stretch/>
        </p:blipFill>
        <p:spPr>
          <a:xfrm>
            <a:off x="241553" y="479874"/>
            <a:ext cx="3692944" cy="601177"/>
          </a:xfrm>
          <a:prstGeom prst="rect">
            <a:avLst/>
          </a:prstGeom>
          <a:noFill/>
          <a:ln>
            <a:noFill/>
          </a:ln>
        </p:spPr>
      </p:pic>
      <p:sp>
        <p:nvSpPr>
          <p:cNvPr id="33" name="Google Shape;33;p25" descr="Respond at https://pollev.com/cse390b. Options are:&#10;a) To grade you on whether or not you get the questions we ask correct&#10;b) to aid your learning by giving you a chance to practice applying the material we are covering&#10;c) to take attendance&#10;d) I'm not sure" title="Why are we using Poll Everywhere in lectures?"/>
          <p:cNvSpPr txBox="1">
            <a:spLocks noGrp="1"/>
          </p:cNvSpPr>
          <p:nvPr>
            <p:ph type="title"/>
          </p:nvPr>
        </p:nvSpPr>
        <p:spPr>
          <a:xfrm>
            <a:off x="377550" y="1598386"/>
            <a:ext cx="8388900" cy="1113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5"/>
          <p:cNvSpPr txBox="1">
            <a:spLocks noGrp="1"/>
          </p:cNvSpPr>
          <p:nvPr>
            <p:ph type="body" idx="1"/>
          </p:nvPr>
        </p:nvSpPr>
        <p:spPr>
          <a:xfrm>
            <a:off x="377550" y="2888543"/>
            <a:ext cx="8366125" cy="4972050"/>
          </a:xfrm>
          <a:prstGeom prst="rect">
            <a:avLst/>
          </a:prstGeom>
          <a:noFill/>
          <a:ln>
            <a:noFill/>
          </a:ln>
        </p:spPr>
        <p:txBody>
          <a:bodyPr spcFirstLastPara="1" wrap="square" lIns="91425" tIns="45700" rIns="91425" bIns="45700" anchor="t" anchorCtr="0">
            <a:noAutofit/>
          </a:bodyPr>
          <a:lstStyle>
            <a:lvl1pPr marL="457200" lvl="0" indent="-327660" algn="l">
              <a:lnSpc>
                <a:spcPct val="100000"/>
              </a:lnSpc>
              <a:spcBef>
                <a:spcPts val="520"/>
              </a:spcBef>
              <a:spcAft>
                <a:spcPts val="0"/>
              </a:spcAft>
              <a:buSzPts val="1560"/>
              <a:buChar char="❖"/>
              <a:defRPr/>
            </a:lvl1pPr>
            <a:lvl2pPr marL="914400" lvl="1" indent="-382269" algn="l">
              <a:lnSpc>
                <a:spcPct val="100000"/>
              </a:lnSpc>
              <a:spcBef>
                <a:spcPts val="440"/>
              </a:spcBef>
              <a:spcAft>
                <a:spcPts val="0"/>
              </a:spcAft>
              <a:buSzPts val="2420"/>
              <a:buChar char="▪"/>
              <a:defRPr/>
            </a:lvl2pPr>
            <a:lvl3pPr marL="1371600" lvl="2" indent="-330200" algn="l">
              <a:lnSpc>
                <a:spcPct val="100000"/>
              </a:lnSpc>
              <a:spcBef>
                <a:spcPts val="400"/>
              </a:spcBef>
              <a:spcAft>
                <a:spcPts val="0"/>
              </a:spcAft>
              <a:buSzPts val="1600"/>
              <a:buChar char="•"/>
              <a:defRPr/>
            </a:lvl3pPr>
            <a:lvl4pPr marL="1828800" lvl="3" indent="-355600" algn="l">
              <a:lnSpc>
                <a:spcPct val="100000"/>
              </a:lnSpc>
              <a:spcBef>
                <a:spcPts val="400"/>
              </a:spcBef>
              <a:spcAft>
                <a:spcPts val="0"/>
              </a:spcAft>
              <a:buSzPts val="2000"/>
              <a:buChar char="–"/>
              <a:defRPr/>
            </a:lvl4pPr>
            <a:lvl5pPr marL="2286000" lvl="4" indent="-355600" algn="l">
              <a:lnSpc>
                <a:spcPct val="100000"/>
              </a:lnSpc>
              <a:spcBef>
                <a:spcPts val="400"/>
              </a:spcBef>
              <a:spcAft>
                <a:spcPts val="0"/>
              </a:spcAft>
              <a:buSzPts val="2000"/>
              <a:buChar char="»"/>
              <a:defRPr/>
            </a:lvl5pPr>
            <a:lvl6pPr marL="2743200" lvl="5" indent="-355600" algn="l">
              <a:lnSpc>
                <a:spcPct val="100000"/>
              </a:lnSpc>
              <a:spcBef>
                <a:spcPts val="400"/>
              </a:spcBef>
              <a:spcAft>
                <a:spcPts val="0"/>
              </a:spcAft>
              <a:buSzPts val="2000"/>
              <a:buChar char="»"/>
              <a:defRPr/>
            </a:lvl6pPr>
            <a:lvl7pPr marL="3200400" lvl="6" indent="-355600" algn="l">
              <a:lnSpc>
                <a:spcPct val="100000"/>
              </a:lnSpc>
              <a:spcBef>
                <a:spcPts val="400"/>
              </a:spcBef>
              <a:spcAft>
                <a:spcPts val="0"/>
              </a:spcAft>
              <a:buSzPts val="2000"/>
              <a:buChar char="»"/>
              <a:defRPr/>
            </a:lvl7pPr>
            <a:lvl8pPr marL="3657600" lvl="7" indent="-355600" algn="l">
              <a:lnSpc>
                <a:spcPct val="100000"/>
              </a:lnSpc>
              <a:spcBef>
                <a:spcPts val="400"/>
              </a:spcBef>
              <a:spcAft>
                <a:spcPts val="0"/>
              </a:spcAft>
              <a:buSzPts val="2000"/>
              <a:buChar char="»"/>
              <a:defRPr/>
            </a:lvl8pPr>
            <a:lvl9pPr marL="4114800" lvl="8" indent="-355600" algn="l">
              <a:lnSpc>
                <a:spcPct val="100000"/>
              </a:lnSpc>
              <a:spcBef>
                <a:spcPts val="400"/>
              </a:spcBef>
              <a:spcAft>
                <a:spcPts val="0"/>
              </a:spcAft>
              <a:buSzPts val="2000"/>
              <a:buChar char="»"/>
              <a:defRPr/>
            </a:lvl9pPr>
          </a:lstStyle>
          <a:p>
            <a:endParaRPr/>
          </a:p>
        </p:txBody>
      </p:sp>
      <p:sp>
        <p:nvSpPr>
          <p:cNvPr id="35" name="Google Shape;35;p25"/>
          <p:cNvSpPr/>
          <p:nvPr/>
        </p:nvSpPr>
        <p:spPr>
          <a:xfrm>
            <a:off x="4944291" y="540630"/>
            <a:ext cx="3958156" cy="479667"/>
          </a:xfrm>
          <a:prstGeom prst="roundRect">
            <a:avLst>
              <a:gd name="adj" fmla="val 16667"/>
            </a:avLst>
          </a:prstGeom>
          <a:solidFill>
            <a:srgbClr val="714E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000"/>
              <a:buFont typeface="Calibri"/>
              <a:buNone/>
            </a:pPr>
            <a:r>
              <a:rPr lang="en-US" sz="2000" b="0" i="0" u="none" strike="noStrike" cap="none">
                <a:solidFill>
                  <a:schemeClr val="lt1"/>
                </a:solidFill>
                <a:latin typeface="Calibri"/>
                <a:ea typeface="Calibri"/>
                <a:cs typeface="Calibri"/>
                <a:sym typeface="Calibri"/>
              </a:rPr>
              <a:t>Vote at https://pollev.com/cse390b</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13" name="Google Shape;13;p22"/>
          <p:cNvSpPr/>
          <p:nvPr/>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sp>
        <p:nvSpPr>
          <p:cNvPr id="16" name="Google Shape;16;p22"/>
          <p:cNvSpPr txBox="1"/>
          <p:nvPr/>
        </p:nvSpPr>
        <p:spPr>
          <a:xfrm>
            <a:off x="0" y="27429"/>
            <a:ext cx="9143975"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4: Procrastination &amp; Boolean Arithmetic</a:t>
            </a:r>
            <a:endParaRPr sz="1400" b="0" i="0" u="none" strike="noStrike" cap="none" dirty="0">
              <a:solidFill>
                <a:srgbClr val="000000"/>
              </a:solidFill>
              <a:latin typeface="Arial"/>
              <a:ea typeface="Arial"/>
              <a:cs typeface="Arial"/>
              <a:sym typeface="Arial"/>
            </a:endParaRPr>
          </a:p>
        </p:txBody>
      </p:sp>
      <p:pic>
        <p:nvPicPr>
          <p:cNvPr id="14" name="Google Shape;14;p22"/>
          <p:cNvPicPr preferRelativeResize="0"/>
          <p:nvPr/>
        </p:nvPicPr>
        <p:blipFill rotWithShape="1">
          <a:blip r:embed="rId5">
            <a:alphaModFix/>
          </a:blip>
          <a:srcRect/>
          <a:stretch/>
        </p:blipFill>
        <p:spPr>
          <a:xfrm>
            <a:off x="26376" y="25342"/>
            <a:ext cx="2150721" cy="169037"/>
          </a:xfrm>
          <a:prstGeom prst="rect">
            <a:avLst/>
          </a:prstGeom>
          <a:noFill/>
          <a:ln>
            <a:noFill/>
          </a:ln>
        </p:spPr>
      </p:pic>
      <p:sp>
        <p:nvSpPr>
          <p:cNvPr id="15" name="Google Shape;15;p22"/>
          <p:cNvSpPr txBox="1"/>
          <p:nvPr/>
        </p:nvSpPr>
        <p:spPr>
          <a:xfrm>
            <a:off x="7362275" y="27425"/>
            <a:ext cx="1781700" cy="169200"/>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Autumn 2022</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urses.cs.washington.edu/courses/cse390b/22au/lectures/Lecture%203.pdf#page=2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discord.gg/3ZTCPvgJeJ"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1"/>
          <p:cNvSpPr txBox="1">
            <a:spLocks noGrp="1"/>
          </p:cNvSpPr>
          <p:nvPr>
            <p:ph type="ctrTitle"/>
          </p:nvPr>
        </p:nvSpPr>
        <p:spPr>
          <a:xfrm>
            <a:off x="685800" y="2431662"/>
            <a:ext cx="7772400" cy="14673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1400"/>
              <a:buNone/>
            </a:pPr>
            <a:r>
              <a:rPr lang="en-US" b="0" dirty="0"/>
              <a:t>Procrastination &amp; </a:t>
            </a:r>
            <a:r>
              <a:rPr lang="en-US" dirty="0"/>
              <a:t>Boolean Arithmetic</a:t>
            </a:r>
            <a:endParaRPr sz="3100" dirty="0"/>
          </a:p>
        </p:txBody>
      </p:sp>
      <p:sp>
        <p:nvSpPr>
          <p:cNvPr id="41" name="Google Shape;41;p1"/>
          <p:cNvSpPr txBox="1">
            <a:spLocks noGrp="1"/>
          </p:cNvSpPr>
          <p:nvPr>
            <p:ph type="subTitle" idx="1"/>
          </p:nvPr>
        </p:nvSpPr>
        <p:spPr>
          <a:xfrm>
            <a:off x="685800" y="5305949"/>
            <a:ext cx="7772400" cy="1674400"/>
          </a:xfrm>
          <a:prstGeom prst="rect">
            <a:avLst/>
          </a:prstGeom>
          <a:noFill/>
          <a:ln>
            <a:noFill/>
          </a:ln>
        </p:spPr>
        <p:txBody>
          <a:bodyPr spcFirstLastPara="1" wrap="square" lIns="91425" tIns="45700" rIns="91425" bIns="45700" anchor="t" anchorCtr="0">
            <a:noAutofit/>
          </a:bodyPr>
          <a:lstStyle/>
          <a:p>
            <a:pPr marL="0" lvl="0" indent="0">
              <a:spcBef>
                <a:spcPts val="0"/>
              </a:spcBef>
              <a:buSzPts val="1440"/>
            </a:pPr>
            <a:r>
              <a:rPr lang="en-US" sz="2400" dirty="0"/>
              <a:t>Combating Procrastination, Overview of Numbers in Binary, Boolean Arithmetic, Circuits for Adding Binary Numbers</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3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Grab a piece of paper!</a:t>
            </a:r>
            <a:endParaRPr/>
          </a:p>
        </p:txBody>
      </p:sp>
      <p:sp>
        <p:nvSpPr>
          <p:cNvPr id="128" name="Google Shape;128;p3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10</a:t>
            </a:fld>
            <a:endParaRPr/>
          </a:p>
        </p:txBody>
      </p:sp>
      <p:cxnSp>
        <p:nvCxnSpPr>
          <p:cNvPr id="129" name="Google Shape;129;p37"/>
          <p:cNvCxnSpPr/>
          <p:nvPr/>
        </p:nvCxnSpPr>
        <p:spPr>
          <a:xfrm>
            <a:off x="2570175" y="2319425"/>
            <a:ext cx="25200" cy="3309900"/>
          </a:xfrm>
          <a:prstGeom prst="straightConnector1">
            <a:avLst/>
          </a:prstGeom>
          <a:noFill/>
          <a:ln w="9525" cap="flat" cmpd="sng">
            <a:solidFill>
              <a:schemeClr val="dk2"/>
            </a:solidFill>
            <a:prstDash val="solid"/>
            <a:round/>
            <a:headEnd type="none" w="sm" len="sm"/>
            <a:tailEnd type="none" w="sm" len="sm"/>
          </a:ln>
        </p:spPr>
      </p:cxnSp>
      <p:cxnSp>
        <p:nvCxnSpPr>
          <p:cNvPr id="130" name="Google Shape;130;p37"/>
          <p:cNvCxnSpPr/>
          <p:nvPr/>
        </p:nvCxnSpPr>
        <p:spPr>
          <a:xfrm>
            <a:off x="5919650" y="2319425"/>
            <a:ext cx="25200" cy="3309900"/>
          </a:xfrm>
          <a:prstGeom prst="straightConnector1">
            <a:avLst/>
          </a:prstGeom>
          <a:noFill/>
          <a:ln w="9525" cap="flat" cmpd="sng">
            <a:solidFill>
              <a:schemeClr val="dk2"/>
            </a:solidFill>
            <a:prstDash val="solid"/>
            <a:round/>
            <a:headEnd type="none" w="sm" len="sm"/>
            <a:tailEnd type="none" w="sm" len="sm"/>
          </a:ln>
        </p:spPr>
      </p:cxnSp>
      <p:sp>
        <p:nvSpPr>
          <p:cNvPr id="131" name="Google Shape;131;p37"/>
          <p:cNvSpPr txBox="1"/>
          <p:nvPr/>
        </p:nvSpPr>
        <p:spPr>
          <a:xfrm>
            <a:off x="-37500" y="1943300"/>
            <a:ext cx="25074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AVOIDANCE AREAS</a:t>
            </a:r>
            <a:endParaRPr sz="2000" b="1" i="0" u="none" strike="noStrike" cap="none">
              <a:solidFill>
                <a:srgbClr val="000000"/>
              </a:solidFill>
              <a:latin typeface="Open Sans"/>
              <a:ea typeface="Open Sans"/>
              <a:cs typeface="Open Sans"/>
              <a:sym typeface="Open Sans"/>
            </a:endParaRPr>
          </a:p>
        </p:txBody>
      </p:sp>
      <p:sp>
        <p:nvSpPr>
          <p:cNvPr id="132" name="Google Shape;132;p37"/>
          <p:cNvSpPr txBox="1"/>
          <p:nvPr/>
        </p:nvSpPr>
        <p:spPr>
          <a:xfrm>
            <a:off x="238200" y="2858550"/>
            <a:ext cx="1956000" cy="15393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When you procrastinate, what do you avoid doing?</a:t>
            </a:r>
            <a:endParaRPr sz="2200" b="0" i="1" u="none" strike="noStrike" cap="none">
              <a:solidFill>
                <a:srgbClr val="000000"/>
              </a:solidFill>
              <a:latin typeface="Calibri"/>
              <a:ea typeface="Calibri"/>
              <a:cs typeface="Calibri"/>
              <a:sym typeface="Calibri"/>
            </a:endParaRPr>
          </a:p>
        </p:txBody>
      </p:sp>
      <p:sp>
        <p:nvSpPr>
          <p:cNvPr id="133" name="Google Shape;133;p37"/>
          <p:cNvSpPr txBox="1"/>
          <p:nvPr/>
        </p:nvSpPr>
        <p:spPr>
          <a:xfrm>
            <a:off x="2894613" y="1943300"/>
            <a:ext cx="27258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PROCRASTINATION BEHAVIORS</a:t>
            </a:r>
            <a:endParaRPr sz="2000" b="1" i="0" u="none" strike="noStrike" cap="none">
              <a:solidFill>
                <a:srgbClr val="000000"/>
              </a:solidFill>
              <a:latin typeface="Open Sans"/>
              <a:ea typeface="Open Sans"/>
              <a:cs typeface="Open Sans"/>
              <a:sym typeface="Open Sans"/>
            </a:endParaRPr>
          </a:p>
        </p:txBody>
      </p:sp>
      <p:sp>
        <p:nvSpPr>
          <p:cNvPr id="134" name="Google Shape;134;p37"/>
          <p:cNvSpPr txBox="1"/>
          <p:nvPr/>
        </p:nvSpPr>
        <p:spPr>
          <a:xfrm>
            <a:off x="2894625" y="2866175"/>
            <a:ext cx="2725800" cy="2216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How do you procrastinate?</a:t>
            </a:r>
            <a:endParaRPr sz="2200" b="0" i="1"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In other words, what do you do instead of the work that needs to be done?</a:t>
            </a:r>
            <a:endParaRPr sz="2200" b="0" i="1" u="none" strike="noStrike" cap="none">
              <a:solidFill>
                <a:srgbClr val="000000"/>
              </a:solidFill>
              <a:latin typeface="Calibri"/>
              <a:ea typeface="Calibri"/>
              <a:cs typeface="Calibri"/>
              <a:sym typeface="Calibri"/>
            </a:endParaRPr>
          </a:p>
        </p:txBody>
      </p:sp>
      <p:sp>
        <p:nvSpPr>
          <p:cNvPr id="135" name="Google Shape;135;p37"/>
          <p:cNvSpPr txBox="1"/>
          <p:nvPr/>
        </p:nvSpPr>
        <p:spPr>
          <a:xfrm>
            <a:off x="6244063" y="1943300"/>
            <a:ext cx="27258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PLANNING FOR SUCCESS</a:t>
            </a:r>
            <a:endParaRPr sz="2000" b="1" i="0" u="none" strike="noStrike" cap="none">
              <a:solidFill>
                <a:srgbClr val="000000"/>
              </a:solidFill>
              <a:latin typeface="Open Sans"/>
              <a:ea typeface="Open Sans"/>
              <a:cs typeface="Open Sans"/>
              <a:sym typeface="Open Sans"/>
            </a:endParaRPr>
          </a:p>
        </p:txBody>
      </p:sp>
      <p:sp>
        <p:nvSpPr>
          <p:cNvPr id="136" name="Google Shape;136;p37"/>
          <p:cNvSpPr txBox="1"/>
          <p:nvPr/>
        </p:nvSpPr>
        <p:spPr>
          <a:xfrm>
            <a:off x="6068575" y="2858550"/>
            <a:ext cx="2901300" cy="2555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What can you do to avoid procrastination?</a:t>
            </a:r>
            <a:endParaRPr sz="2200" b="0" i="1"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What action can you take to </a:t>
            </a:r>
            <a:r>
              <a:rPr lang="en-US" sz="2200" b="1" i="1" u="none" strike="noStrike" cap="none">
                <a:solidFill>
                  <a:srgbClr val="000000"/>
                </a:solidFill>
                <a:latin typeface="Calibri"/>
                <a:ea typeface="Calibri"/>
                <a:cs typeface="Calibri"/>
                <a:sym typeface="Calibri"/>
              </a:rPr>
              <a:t>refocus</a:t>
            </a:r>
            <a:r>
              <a:rPr lang="en-US" sz="2200" b="0" i="1" u="none" strike="noStrike" cap="none">
                <a:solidFill>
                  <a:srgbClr val="000000"/>
                </a:solidFill>
                <a:latin typeface="Calibri"/>
                <a:ea typeface="Calibri"/>
                <a:cs typeface="Calibri"/>
                <a:sym typeface="Calibri"/>
              </a:rPr>
              <a:t> yourself on the task you need to complete?</a:t>
            </a:r>
            <a:endParaRPr sz="2200" b="0" i="1"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200"/>
              <a:buFont typeface="Arial"/>
              <a:buNone/>
            </a:pPr>
            <a:endParaRPr sz="2200" b="0" i="1" u="none" strike="noStrike" cap="none">
              <a:solidFill>
                <a:srgbClr val="000000"/>
              </a:solidFill>
              <a:latin typeface="Calibri"/>
              <a:ea typeface="Calibri"/>
              <a:cs typeface="Calibri"/>
              <a:sym typeface="Calibri"/>
            </a:endParaRPr>
          </a:p>
        </p:txBody>
      </p:sp>
      <p:sp>
        <p:nvSpPr>
          <p:cNvPr id="137" name="Google Shape;137;p37"/>
          <p:cNvSpPr txBox="1"/>
          <p:nvPr/>
        </p:nvSpPr>
        <p:spPr>
          <a:xfrm>
            <a:off x="3045066" y="5466325"/>
            <a:ext cx="24249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behaviors</a:t>
            </a:r>
            <a:endParaRPr sz="1400" b="0" i="1" u="none" strike="noStrike" cap="none" dirty="0">
              <a:solidFill>
                <a:srgbClr val="000000"/>
              </a:solidFill>
              <a:latin typeface="Calibri"/>
              <a:ea typeface="Calibri"/>
              <a:cs typeface="Calibri"/>
              <a:sym typeface="Calibri"/>
            </a:endParaRPr>
          </a:p>
        </p:txBody>
      </p:sp>
      <p:sp>
        <p:nvSpPr>
          <p:cNvPr id="138" name="Google Shape;138;p37"/>
          <p:cNvSpPr txBox="1"/>
          <p:nvPr/>
        </p:nvSpPr>
        <p:spPr>
          <a:xfrm>
            <a:off x="6306766" y="5466325"/>
            <a:ext cx="24249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actions</a:t>
            </a:r>
            <a:endParaRPr sz="1400" b="0" i="1" u="none" strike="noStrike" cap="none" dirty="0">
              <a:solidFill>
                <a:srgbClr val="000000"/>
              </a:solidFill>
              <a:latin typeface="Calibri"/>
              <a:ea typeface="Calibri"/>
              <a:cs typeface="Calibri"/>
              <a:sym typeface="Calibri"/>
            </a:endParaRPr>
          </a:p>
        </p:txBody>
      </p:sp>
      <p:sp>
        <p:nvSpPr>
          <p:cNvPr id="139" name="Google Shape;139;p37"/>
          <p:cNvSpPr txBox="1"/>
          <p:nvPr/>
        </p:nvSpPr>
        <p:spPr>
          <a:xfrm>
            <a:off x="275850" y="5466325"/>
            <a:ext cx="18807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areas</a:t>
            </a:r>
            <a:endParaRPr sz="1400" b="0" i="1" u="none" strike="noStrike" cap="none" dirty="0">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Tips for Avoiding Procrastination</a:t>
            </a:r>
            <a:endParaRPr dirty="0"/>
          </a:p>
        </p:txBody>
      </p:sp>
      <p:sp>
        <p:nvSpPr>
          <p:cNvPr id="64" name="Google Shape;64;p7"/>
          <p:cNvSpPr txBox="1">
            <a:spLocks noGrp="1"/>
          </p:cNvSpPr>
          <p:nvPr>
            <p:ph type="body" idx="1"/>
          </p:nvPr>
        </p:nvSpPr>
        <p:spPr>
          <a:xfrm>
            <a:off x="396874"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Prioritize the tasks that you need to complete</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Plan for the tasks you need to complete</a:t>
            </a:r>
          </a:p>
          <a:p>
            <a:pPr marL="640080" lvl="1" indent="-283464"/>
            <a:r>
              <a:rPr lang="en-US" dirty="0"/>
              <a:t>Review your to-do list and schedule of upcoming events</a:t>
            </a:r>
          </a:p>
          <a:p>
            <a:pPr marL="347472" lvl="0" indent="-347472" algn="l" rtl="0">
              <a:lnSpc>
                <a:spcPct val="110000"/>
              </a:lnSpc>
              <a:spcBef>
                <a:spcPts val="440"/>
              </a:spcBef>
              <a:spcAft>
                <a:spcPts val="0"/>
              </a:spcAft>
              <a:buSzPts val="2080"/>
              <a:buFont typeface="Noto Sans Symbols"/>
              <a:buChar char="❖"/>
            </a:pPr>
            <a:endParaRPr dirty="0"/>
          </a:p>
          <a:p>
            <a:pPr marL="347472" lvl="0" indent="-347472" algn="l" rtl="0">
              <a:lnSpc>
                <a:spcPct val="110000"/>
              </a:lnSpc>
              <a:spcBef>
                <a:spcPts val="440"/>
              </a:spcBef>
              <a:spcAft>
                <a:spcPts val="0"/>
              </a:spcAft>
              <a:buSzPts val="2080"/>
              <a:buFont typeface="Noto Sans Symbols"/>
              <a:buChar char="❖"/>
            </a:pPr>
            <a:r>
              <a:rPr lang="en-US" dirty="0"/>
              <a:t>Eliminate distractions that pull you away from focusing on the task at hand</a:t>
            </a:r>
          </a:p>
          <a:p>
            <a:pPr marL="640080" lvl="1" indent="-283464"/>
            <a:r>
              <a:rPr lang="en-US" dirty="0"/>
              <a:t>Isolate yourself from your phone, close distracting websites, etc.</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r>
              <a:rPr lang="en-US" dirty="0"/>
              <a:t>Make productive behavior accessible and sources of procrastination harder to access</a:t>
            </a:r>
            <a:endParaRPr dirty="0"/>
          </a:p>
        </p:txBody>
      </p:sp>
      <p:sp>
        <p:nvSpPr>
          <p:cNvPr id="65" name="Google Shape;65;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11</a:t>
            </a:fld>
            <a:endParaRPr/>
          </a:p>
        </p:txBody>
      </p:sp>
    </p:spTree>
    <p:extLst>
      <p:ext uri="{BB962C8B-B14F-4D97-AF65-F5344CB8AC3E}">
        <p14:creationId xmlns:p14="http://schemas.microsoft.com/office/powerpoint/2010/main" val="407641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Combating Procrastination</a:t>
            </a:r>
          </a:p>
          <a:p>
            <a:pPr marL="640080" lvl="1" indent="-283464"/>
            <a:r>
              <a:rPr lang="en-US" dirty="0">
                <a:solidFill>
                  <a:schemeClr val="tx1"/>
                </a:solidFill>
              </a:rPr>
              <a:t>Procrastination Reflection and Avoidance Tips</a:t>
            </a:r>
          </a:p>
          <a:p>
            <a:pPr marL="356616" lvl="1" indent="0" algn="l" rtl="0">
              <a:lnSpc>
                <a:spcPct val="110000"/>
              </a:lnSpc>
              <a:spcBef>
                <a:spcPts val="24"/>
              </a:spcBef>
              <a:spcAft>
                <a:spcPts val="0"/>
              </a:spcAft>
              <a:buSzPts val="2420"/>
              <a:buNone/>
            </a:pPr>
            <a:endParaRPr dirty="0">
              <a:solidFill>
                <a:schemeClr val="tx1"/>
              </a:solidFill>
            </a:endParaRPr>
          </a:p>
          <a:p>
            <a:pPr marL="347472" lvl="0" indent="-347472"/>
            <a:r>
              <a:rPr lang="en-US" b="1" dirty="0">
                <a:solidFill>
                  <a:srgbClr val="4A2A84"/>
                </a:solidFill>
              </a:rPr>
              <a:t>Overview of Numbers in Binary</a:t>
            </a:r>
          </a:p>
          <a:p>
            <a:pPr marL="640080" lvl="1" indent="-283464"/>
            <a:r>
              <a:rPr lang="en-US" b="1" dirty="0">
                <a:solidFill>
                  <a:srgbClr val="4A2A84"/>
                </a:solidFill>
              </a:rPr>
              <a:t>Comparison Between Binary and Decimal</a:t>
            </a:r>
          </a:p>
          <a:p>
            <a:pPr marL="640080" lvl="1" indent="-283464"/>
            <a:endParaRPr lang="en-US" dirty="0"/>
          </a:p>
          <a:p>
            <a:pPr marL="347472" lvl="0" indent="-347472"/>
            <a:r>
              <a:rPr lang="en-US" dirty="0"/>
              <a:t>Boolean Arithmetic</a:t>
            </a:r>
          </a:p>
          <a:p>
            <a:pPr marL="640080" lvl="1" indent="-283464"/>
            <a:r>
              <a:rPr lang="en-US" dirty="0"/>
              <a:t>Addition Operator and Handling Binary Overflow</a:t>
            </a:r>
          </a:p>
          <a:p>
            <a:pPr marL="356616" lvl="1" indent="0">
              <a:buNone/>
            </a:pPr>
            <a:endParaRPr dirty="0"/>
          </a:p>
          <a:p>
            <a:pPr marL="347472" lvl="0" indent="-347472" algn="l" rtl="0">
              <a:lnSpc>
                <a:spcPct val="110000"/>
              </a:lnSpc>
              <a:spcBef>
                <a:spcPts val="440"/>
              </a:spcBef>
              <a:spcAft>
                <a:spcPts val="0"/>
              </a:spcAft>
              <a:buSzPts val="2080"/>
              <a:buFont typeface="Noto Sans Symbols"/>
              <a:buChar char="❖"/>
            </a:pPr>
            <a:r>
              <a:rPr lang="en-US" dirty="0"/>
              <a:t>Circuits for Adding Binary Numbers</a:t>
            </a:r>
            <a:endParaRPr dirty="0"/>
          </a:p>
          <a:p>
            <a:pPr marL="640080" lvl="1" indent="-283464" algn="l" rtl="0">
              <a:lnSpc>
                <a:spcPct val="110000"/>
              </a:lnSpc>
              <a:spcBef>
                <a:spcPts val="24"/>
              </a:spcBef>
              <a:spcAft>
                <a:spcPts val="0"/>
              </a:spcAft>
              <a:buSzPts val="2420"/>
              <a:buChar char="▪"/>
            </a:pPr>
            <a:r>
              <a:rPr lang="en-US" dirty="0"/>
              <a:t>Overview of the Half Adder and Full Adder</a:t>
            </a:r>
            <a:endParaRPr dirty="0"/>
          </a:p>
          <a:p>
            <a:pPr marL="0" lvl="0" indent="0" algn="l" rtl="0">
              <a:lnSpc>
                <a:spcPct val="110000"/>
              </a:lnSpc>
              <a:spcBef>
                <a:spcPts val="440"/>
              </a:spcBef>
              <a:spcAft>
                <a:spcPts val="0"/>
              </a:spcAft>
              <a:buSzPts val="2080"/>
              <a:buNone/>
            </a:pPr>
            <a:endParaRPr dirty="0"/>
          </a:p>
        </p:txBody>
      </p:sp>
      <p:sp>
        <p:nvSpPr>
          <p:cNvPr id="48" name="Google Shape;48;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9" name="Google Shape;49;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12</a:t>
            </a:fld>
            <a:endParaRPr/>
          </a:p>
        </p:txBody>
      </p:sp>
    </p:spTree>
    <p:extLst>
      <p:ext uri="{BB962C8B-B14F-4D97-AF65-F5344CB8AC3E}">
        <p14:creationId xmlns:p14="http://schemas.microsoft.com/office/powerpoint/2010/main" val="151468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What is Binary?</a:t>
            </a:r>
            <a:endParaRPr dirty="0"/>
          </a:p>
        </p:txBody>
      </p:sp>
      <p:sp>
        <p:nvSpPr>
          <p:cNvPr id="134" name="Google Shape;134;p8"/>
          <p:cNvSpPr txBox="1">
            <a:spLocks noGrp="1"/>
          </p:cNvSpPr>
          <p:nvPr>
            <p:ph type="body" idx="1"/>
          </p:nvPr>
        </p:nvSpPr>
        <p:spPr>
          <a:xfrm>
            <a:off x="396875" y="1362075"/>
            <a:ext cx="857186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A </a:t>
            </a:r>
            <a:r>
              <a:rPr lang="en-US" b="1" dirty="0"/>
              <a:t>base n</a:t>
            </a:r>
            <a:r>
              <a:rPr lang="en-US" dirty="0"/>
              <a:t> number system is a system of number representation with </a:t>
            </a:r>
            <a:r>
              <a:rPr lang="en-US" dirty="0">
                <a:latin typeface="Calibri"/>
                <a:ea typeface="Calibri"/>
                <a:cs typeface="Calibri"/>
                <a:sym typeface="Calibri"/>
              </a:rPr>
              <a:t>n</a:t>
            </a:r>
            <a:r>
              <a:rPr lang="en-US" dirty="0"/>
              <a:t> </a:t>
            </a:r>
            <a:r>
              <a:rPr lang="en-US" b="1" dirty="0"/>
              <a:t>symbols</a:t>
            </a:r>
          </a:p>
          <a:p>
            <a:pPr marL="804672" lvl="1" indent="-347472">
              <a:spcBef>
                <a:spcPts val="440"/>
              </a:spcBef>
              <a:buSzPts val="2080"/>
              <a:buFont typeface="Noto Sans Symbols"/>
              <a:buChar char="❖"/>
            </a:pPr>
            <a:endParaRPr sz="1600" dirty="0"/>
          </a:p>
          <a:p>
            <a:pPr marL="347472" lvl="0" indent="-347472" algn="l" rtl="0">
              <a:lnSpc>
                <a:spcPct val="110000"/>
              </a:lnSpc>
              <a:spcBef>
                <a:spcPts val="440"/>
              </a:spcBef>
              <a:spcAft>
                <a:spcPts val="0"/>
              </a:spcAft>
              <a:buSzPts val="2080"/>
              <a:buFont typeface="Noto Sans Symbols"/>
              <a:buChar char="❖"/>
            </a:pPr>
            <a:r>
              <a:rPr lang="en-US" dirty="0"/>
              <a:t>Decimal system is a </a:t>
            </a:r>
            <a:r>
              <a:rPr lang="en-US" b="1" dirty="0"/>
              <a:t>base 10</a:t>
            </a:r>
            <a:r>
              <a:rPr lang="en-US" dirty="0"/>
              <a:t> number system</a:t>
            </a:r>
            <a:endParaRPr dirty="0"/>
          </a:p>
          <a:p>
            <a:pPr marL="699516" lvl="1" indent="-342900" algn="l" rtl="0">
              <a:lnSpc>
                <a:spcPct val="110000"/>
              </a:lnSpc>
              <a:spcBef>
                <a:spcPts val="24"/>
              </a:spcBef>
              <a:spcAft>
                <a:spcPts val="0"/>
              </a:spcAft>
              <a:buSzPts val="2420"/>
              <a:buChar char="▪"/>
            </a:pPr>
            <a:r>
              <a:rPr lang="en-US" dirty="0"/>
              <a:t>Base 10 symbols: </a:t>
            </a:r>
            <a:r>
              <a:rPr lang="en-US" dirty="0">
                <a:latin typeface="Cambria Math"/>
                <a:ea typeface="Cambria Math"/>
                <a:cs typeface="Cambria Math"/>
                <a:sym typeface="Cambria Math"/>
              </a:rPr>
              <a:t>0, 1, 2, 3, 4, 5, 6, 7, 8, 9 </a:t>
            </a:r>
            <a:r>
              <a:rPr lang="en-US" dirty="0">
                <a:latin typeface="Calibri" panose="020F0502020204030204" pitchFamily="34" charset="0"/>
                <a:ea typeface="Cambria Math"/>
                <a:cs typeface="Calibri" panose="020F0502020204030204" pitchFamily="34" charset="0"/>
                <a:sym typeface="Cambria Math"/>
              </a:rPr>
              <a:t>(each called a </a:t>
            </a:r>
            <a:r>
              <a:rPr lang="en-US" b="1" dirty="0">
                <a:latin typeface="Calibri" panose="020F0502020204030204" pitchFamily="34" charset="0"/>
                <a:ea typeface="Cambria Math"/>
                <a:cs typeface="Calibri" panose="020F0502020204030204" pitchFamily="34" charset="0"/>
                <a:sym typeface="Cambria Math"/>
              </a:rPr>
              <a:t>digit</a:t>
            </a:r>
            <a:r>
              <a:rPr lang="en-US" dirty="0">
                <a:latin typeface="Calibri" panose="020F0502020204030204" pitchFamily="34" charset="0"/>
                <a:ea typeface="Cambria Math"/>
                <a:cs typeface="Calibri" panose="020F0502020204030204" pitchFamily="34" charset="0"/>
                <a:sym typeface="Cambria Math"/>
              </a:rPr>
              <a:t>)</a:t>
            </a:r>
            <a:endParaRPr dirty="0">
              <a:latin typeface="Calibri" panose="020F0502020204030204" pitchFamily="34" charset="0"/>
              <a:ea typeface="Cambria Math"/>
              <a:cs typeface="Calibri" panose="020F0502020204030204" pitchFamily="34" charset="0"/>
              <a:sym typeface="Cambria Math"/>
            </a:endParaRPr>
          </a:p>
          <a:p>
            <a:pPr marL="699516" lvl="1" indent="-342900" algn="l" rtl="0">
              <a:lnSpc>
                <a:spcPct val="110000"/>
              </a:lnSpc>
              <a:spcBef>
                <a:spcPts val="24"/>
              </a:spcBef>
              <a:spcAft>
                <a:spcPts val="0"/>
              </a:spcAft>
              <a:buSzPts val="2420"/>
              <a:buChar char="▪"/>
            </a:pPr>
            <a:r>
              <a:rPr lang="en-US" dirty="0"/>
              <a:t>Increase a number by moving to the next greatest symbol</a:t>
            </a:r>
            <a:endParaRPr dirty="0"/>
          </a:p>
          <a:p>
            <a:pPr marL="699516" lvl="1" indent="-342900" algn="l" rtl="0">
              <a:lnSpc>
                <a:spcPct val="110000"/>
              </a:lnSpc>
              <a:spcBef>
                <a:spcPts val="24"/>
              </a:spcBef>
              <a:spcAft>
                <a:spcPts val="0"/>
              </a:spcAft>
              <a:buSzPts val="2420"/>
              <a:buChar char="▪"/>
            </a:pPr>
            <a:r>
              <a:rPr lang="en-US" dirty="0"/>
              <a:t>Add another digit when we run out of symbols</a:t>
            </a:r>
          </a:p>
          <a:p>
            <a:pPr marL="699516" lvl="1" indent="-342900" algn="l" rtl="0">
              <a:lnSpc>
                <a:spcPct val="110000"/>
              </a:lnSpc>
              <a:spcBef>
                <a:spcPts val="24"/>
              </a:spcBef>
              <a:spcAft>
                <a:spcPts val="0"/>
              </a:spcAft>
              <a:buSzPts val="2420"/>
              <a:buChar char="▪"/>
            </a:pPr>
            <a:endParaRPr sz="1600" dirty="0"/>
          </a:p>
          <a:p>
            <a:pPr marL="347472" lvl="0" indent="-347472" algn="l" rtl="0">
              <a:lnSpc>
                <a:spcPct val="110000"/>
              </a:lnSpc>
              <a:spcBef>
                <a:spcPts val="440"/>
              </a:spcBef>
              <a:spcAft>
                <a:spcPts val="0"/>
              </a:spcAft>
              <a:buSzPts val="2080"/>
              <a:buFont typeface="Noto Sans Symbols"/>
              <a:buChar char="❖"/>
            </a:pPr>
            <a:r>
              <a:rPr lang="en-US" dirty="0"/>
              <a:t>Binary is a </a:t>
            </a:r>
            <a:r>
              <a:rPr lang="en-US" b="1" dirty="0"/>
              <a:t>base 2 </a:t>
            </a:r>
            <a:r>
              <a:rPr lang="en-US" dirty="0"/>
              <a:t>number system</a:t>
            </a:r>
            <a:endParaRPr dirty="0"/>
          </a:p>
          <a:p>
            <a:pPr marL="699516" lvl="1" indent="-342900"/>
            <a:r>
              <a:rPr lang="en-US" dirty="0"/>
              <a:t>Base 2 symbols: </a:t>
            </a:r>
            <a:r>
              <a:rPr lang="en-US" dirty="0">
                <a:latin typeface="Cambria Math"/>
                <a:ea typeface="Cambria Math"/>
                <a:cs typeface="Cambria Math"/>
                <a:sym typeface="Cambria Math"/>
              </a:rPr>
              <a:t>0, 1 </a:t>
            </a:r>
            <a:r>
              <a:rPr lang="en-US" dirty="0">
                <a:latin typeface="Calibri" panose="020F0502020204030204" pitchFamily="34" charset="0"/>
                <a:ea typeface="Cambria Math"/>
                <a:cs typeface="Calibri" panose="020F0502020204030204" pitchFamily="34" charset="0"/>
                <a:sym typeface="Cambria Math"/>
              </a:rPr>
              <a:t>(each called a </a:t>
            </a:r>
            <a:r>
              <a:rPr lang="en-US" b="1" dirty="0">
                <a:latin typeface="Calibri" panose="020F0502020204030204" pitchFamily="34" charset="0"/>
                <a:ea typeface="Cambria Math"/>
                <a:cs typeface="Calibri" panose="020F0502020204030204" pitchFamily="34" charset="0"/>
                <a:sym typeface="Cambria Math"/>
              </a:rPr>
              <a:t>bit</a:t>
            </a:r>
            <a:r>
              <a:rPr lang="en-US" dirty="0">
                <a:latin typeface="Calibri" panose="020F0502020204030204" pitchFamily="34" charset="0"/>
                <a:ea typeface="Cambria Math"/>
                <a:cs typeface="Calibri" panose="020F0502020204030204" pitchFamily="34" charset="0"/>
                <a:sym typeface="Cambria Math"/>
              </a:rPr>
              <a:t>)</a:t>
            </a:r>
            <a:endParaRPr lang="en-US" dirty="0"/>
          </a:p>
          <a:p>
            <a:pPr marL="699516" lvl="1" indent="-342900" algn="l" rtl="0">
              <a:lnSpc>
                <a:spcPct val="110000"/>
              </a:lnSpc>
              <a:spcBef>
                <a:spcPts val="24"/>
              </a:spcBef>
              <a:spcAft>
                <a:spcPts val="0"/>
              </a:spcAft>
              <a:buSzPts val="2420"/>
              <a:buChar char="▪"/>
            </a:pPr>
            <a:r>
              <a:rPr lang="en-US" dirty="0"/>
              <a:t>Often prefixed with </a:t>
            </a:r>
            <a:r>
              <a:rPr lang="en-US" dirty="0">
                <a:latin typeface="Cambria Math"/>
                <a:ea typeface="Cambria Math"/>
                <a:cs typeface="Cambria Math"/>
                <a:sym typeface="Cambria Math"/>
              </a:rPr>
              <a:t>0b</a:t>
            </a:r>
            <a:r>
              <a:rPr lang="en-US" dirty="0"/>
              <a:t> (e.g., </a:t>
            </a:r>
            <a:r>
              <a:rPr lang="en-US" dirty="0">
                <a:latin typeface="Cambria Math"/>
                <a:ea typeface="Cambria Math"/>
                <a:cs typeface="Cambria Math"/>
                <a:sym typeface="Cambria Math"/>
              </a:rPr>
              <a:t>0b1101</a:t>
            </a:r>
            <a:r>
              <a:rPr lang="en-US" dirty="0"/>
              <a:t>, </a:t>
            </a:r>
            <a:r>
              <a:rPr lang="en-US" dirty="0">
                <a:latin typeface="Cambria Math"/>
                <a:ea typeface="Cambria Math"/>
                <a:cs typeface="Cambria Math"/>
                <a:sym typeface="Cambria Math"/>
              </a:rPr>
              <a:t>0b10</a:t>
            </a:r>
            <a:r>
              <a:rPr lang="en-US" dirty="0"/>
              <a:t>)</a:t>
            </a:r>
          </a:p>
          <a:p>
            <a:pPr marL="699516" lvl="1" indent="-342900" algn="l" rtl="0">
              <a:lnSpc>
                <a:spcPct val="110000"/>
              </a:lnSpc>
              <a:spcBef>
                <a:spcPts val="24"/>
              </a:spcBef>
              <a:spcAft>
                <a:spcPts val="0"/>
              </a:spcAft>
              <a:buSzPts val="2420"/>
              <a:buChar char="▪"/>
            </a:pPr>
            <a:r>
              <a:rPr lang="en-US" b="1" dirty="0"/>
              <a:t>Least-significant bit (LSB): </a:t>
            </a:r>
            <a:r>
              <a:rPr lang="en-US" dirty="0"/>
              <a:t>Lowest-order position of a binary value</a:t>
            </a:r>
          </a:p>
          <a:p>
            <a:pPr marL="699516" lvl="1" indent="-342900" algn="l" rtl="0">
              <a:lnSpc>
                <a:spcPct val="110000"/>
              </a:lnSpc>
              <a:spcBef>
                <a:spcPts val="24"/>
              </a:spcBef>
              <a:spcAft>
                <a:spcPts val="0"/>
              </a:spcAft>
              <a:buSzPts val="2420"/>
              <a:buChar char="▪"/>
            </a:pPr>
            <a:r>
              <a:rPr lang="en-US" b="1" dirty="0"/>
              <a:t>Most-significant bit (MSB): </a:t>
            </a:r>
            <a:r>
              <a:rPr lang="en-US" dirty="0"/>
              <a:t>Highest-order position of a binary value</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35" name="Google Shape;135;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4">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4">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4">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Representing Numbers in Base 2</a:t>
            </a:r>
            <a:endParaRPr dirty="0"/>
          </a:p>
        </p:txBody>
      </p:sp>
      <p:sp>
        <p:nvSpPr>
          <p:cNvPr id="148" name="Google Shape;148;p1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Binary numbers are identical, except in base </a:t>
            </a:r>
            <a:r>
              <a:rPr lang="en-US" dirty="0">
                <a:latin typeface="Calibri"/>
                <a:ea typeface="Calibri"/>
                <a:cs typeface="Calibri"/>
                <a:sym typeface="Calibri"/>
              </a:rPr>
              <a:t>2</a:t>
            </a:r>
            <a:endParaRPr dirty="0">
              <a:latin typeface="Calibri"/>
              <a:ea typeface="Calibri"/>
              <a:cs typeface="Calibri"/>
              <a:sym typeface="Calibri"/>
            </a:endParaRPr>
          </a:p>
          <a:p>
            <a:pPr marL="699516" lvl="1" indent="-342900" algn="l" rtl="0">
              <a:lnSpc>
                <a:spcPct val="110000"/>
              </a:lnSpc>
              <a:spcBef>
                <a:spcPts val="24"/>
              </a:spcBef>
              <a:spcAft>
                <a:spcPts val="0"/>
              </a:spcAft>
              <a:buSzPts val="2420"/>
              <a:buChar char="▪"/>
            </a:pPr>
            <a:r>
              <a:rPr lang="en-US" dirty="0"/>
              <a:t>Describe a value by specifying multiples of powers of </a:t>
            </a:r>
            <a:r>
              <a:rPr lang="en-US" dirty="0">
                <a:latin typeface="Calibri"/>
                <a:ea typeface="Calibri"/>
                <a:cs typeface="Calibri"/>
                <a:sym typeface="Calibri"/>
              </a:rPr>
              <a:t>2</a:t>
            </a:r>
            <a:endParaRPr dirty="0">
              <a:latin typeface="Calibri"/>
              <a:ea typeface="Calibri"/>
              <a:cs typeface="Calibri"/>
              <a:sym typeface="Calibri"/>
            </a:endParaRPr>
          </a:p>
          <a:p>
            <a:pPr marL="699516" lvl="1" indent="-342900" algn="l" rtl="0">
              <a:lnSpc>
                <a:spcPct val="110000"/>
              </a:lnSpc>
              <a:spcBef>
                <a:spcPts val="24"/>
              </a:spcBef>
              <a:spcAft>
                <a:spcPts val="0"/>
              </a:spcAft>
              <a:buSzPts val="2420"/>
              <a:buChar char="▪"/>
            </a:pPr>
            <a:r>
              <a:rPr lang="en-US" dirty="0"/>
              <a:t>For example, a breakdown of </a:t>
            </a:r>
            <a:r>
              <a:rPr lang="en-US" dirty="0">
                <a:latin typeface="Cambria Math"/>
                <a:ea typeface="Cambria Math"/>
                <a:cs typeface="Cambria Math"/>
                <a:sym typeface="Cambria Math"/>
              </a:rPr>
              <a:t>0b1101</a:t>
            </a:r>
            <a:r>
              <a:rPr lang="en-US" dirty="0"/>
              <a:t> in binary (</a:t>
            </a:r>
            <a:r>
              <a:rPr lang="en-US" dirty="0">
                <a:latin typeface="Cambria Math"/>
                <a:ea typeface="Cambria Math"/>
                <a:cs typeface="Cambria Math"/>
                <a:sym typeface="Cambria Math"/>
              </a:rPr>
              <a:t>13</a:t>
            </a:r>
            <a:r>
              <a:rPr lang="en-US" dirty="0"/>
              <a:t> in decimal)</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49" name="Google Shape;149;p1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14</a:t>
            </a:fld>
            <a:endParaRPr/>
          </a:p>
        </p:txBody>
      </p:sp>
      <p:graphicFrame>
        <p:nvGraphicFramePr>
          <p:cNvPr id="2" name="Google Shape;150;p10" descr="Table showing conversion from the binary representation 1101 to the decimal representation 13. There are 3 columns, the first showing the binary value for each digit, the second showing the calculation of the decimal value based on the power of 2 for that digit, and the third showing the decimal weight of the binary digit" title="Binary to Decimal conversion">
            <a:extLst>
              <a:ext uri="{FF2B5EF4-FFF2-40B4-BE49-F238E27FC236}">
                <a16:creationId xmlns:a16="http://schemas.microsoft.com/office/drawing/2014/main" id="{C05CAD97-0A07-A11F-0B4D-D55B1A9C23C4}"/>
              </a:ext>
            </a:extLst>
          </p:cNvPr>
          <p:cNvGraphicFramePr/>
          <p:nvPr>
            <p:extLst>
              <p:ext uri="{D42A27DB-BD31-4B8C-83A1-F6EECF244321}">
                <p14:modId xmlns:p14="http://schemas.microsoft.com/office/powerpoint/2010/main" val="2140227947"/>
              </p:ext>
            </p:extLst>
          </p:nvPr>
        </p:nvGraphicFramePr>
        <p:xfrm>
          <a:off x="2937793" y="3166366"/>
          <a:ext cx="3284288" cy="2819250"/>
        </p:xfrm>
        <a:graphic>
          <a:graphicData uri="http://schemas.openxmlformats.org/drawingml/2006/table">
            <a:tbl>
              <a:tblPr>
                <a:noFill/>
              </a:tblPr>
              <a:tblGrid>
                <a:gridCol w="1642144">
                  <a:extLst>
                    <a:ext uri="{9D8B030D-6E8A-4147-A177-3AD203B41FA5}">
                      <a16:colId xmlns:a16="http://schemas.microsoft.com/office/drawing/2014/main" val="20000"/>
                    </a:ext>
                  </a:extLst>
                </a:gridCol>
                <a:gridCol w="1642144">
                  <a:extLst>
                    <a:ext uri="{9D8B030D-6E8A-4147-A177-3AD203B41FA5}">
                      <a16:colId xmlns:a16="http://schemas.microsoft.com/office/drawing/2014/main" val="20001"/>
                    </a:ext>
                  </a:extLst>
                </a:gridCol>
              </a:tblGrid>
              <a:tr h="488275">
                <a:tc>
                  <a:txBody>
                    <a:bodyPr/>
                    <a:lstStyle/>
                    <a:p>
                      <a:pPr marL="0" marR="0" lvl="0" indent="0" algn="ctr" rtl="0">
                        <a:lnSpc>
                          <a:spcPct val="100000"/>
                        </a:lnSpc>
                        <a:spcBef>
                          <a:spcPts val="0"/>
                        </a:spcBef>
                        <a:spcAft>
                          <a:spcPts val="0"/>
                        </a:spcAft>
                        <a:buClr>
                          <a:srgbClr val="000000"/>
                        </a:buClr>
                        <a:buSzPts val="2600"/>
                        <a:buFont typeface="Arial"/>
                        <a:buNone/>
                      </a:pPr>
                      <a:r>
                        <a:rPr lang="en-US" sz="2500" b="1" u="none" strike="noStrike" cap="none" dirty="0">
                          <a:latin typeface="Calibri"/>
                          <a:ea typeface="Calibri"/>
                          <a:cs typeface="Calibri"/>
                          <a:sym typeface="Calibri"/>
                        </a:rPr>
                        <a:t>Binary</a:t>
                      </a:r>
                      <a:endParaRPr sz="2500" b="1" u="none" strike="noStrike" cap="none" dirty="0">
                        <a:latin typeface="Calibri"/>
                        <a:ea typeface="Calibri"/>
                        <a:cs typeface="Calibri"/>
                        <a:sym typeface="Calibri"/>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9DAF9"/>
                    </a:solidFill>
                  </a:tcPr>
                </a:tc>
                <a:tc>
                  <a:txBody>
                    <a:bodyPr/>
                    <a:lstStyle/>
                    <a:p>
                      <a:pPr marL="0" marR="0" lvl="0" indent="0" algn="ctr" rtl="0">
                        <a:lnSpc>
                          <a:spcPct val="100000"/>
                        </a:lnSpc>
                        <a:spcBef>
                          <a:spcPts val="0"/>
                        </a:spcBef>
                        <a:spcAft>
                          <a:spcPts val="0"/>
                        </a:spcAft>
                        <a:buClr>
                          <a:srgbClr val="000000"/>
                        </a:buClr>
                        <a:buSzPts val="2400"/>
                        <a:buFont typeface="Arial"/>
                        <a:buNone/>
                      </a:pPr>
                      <a:r>
                        <a:rPr lang="en-US" sz="2300" b="1" u="none" strike="noStrike" cap="none" dirty="0">
                          <a:latin typeface="Calibri"/>
                          <a:ea typeface="Calibri"/>
                          <a:cs typeface="Calibri"/>
                          <a:sym typeface="Calibri"/>
                        </a:rPr>
                        <a:t>Power of 2</a:t>
                      </a:r>
                      <a:endParaRPr sz="2300" b="1" u="none" strike="noStrike" cap="none" dirty="0">
                        <a:latin typeface="Calibri"/>
                        <a:ea typeface="Calibri"/>
                        <a:cs typeface="Calibri"/>
                        <a:sym typeface="Calibri"/>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9DAF9"/>
                    </a:solidFill>
                  </a:tcPr>
                </a:tc>
                <a:extLst>
                  <a:ext uri="{0D108BD9-81ED-4DB2-BD59-A6C34878D82A}">
                    <a16:rowId xmlns:a16="http://schemas.microsoft.com/office/drawing/2014/main" val="10000"/>
                  </a:ext>
                </a:extLst>
              </a:tr>
              <a:tr h="488275">
                <a:tc>
                  <a:txBody>
                    <a:bodyPr/>
                    <a:lstStyle/>
                    <a:p>
                      <a:pPr marL="0" marR="0" lvl="0" indent="0" algn="ctr" rtl="0">
                        <a:lnSpc>
                          <a:spcPct val="100000"/>
                        </a:lnSpc>
                        <a:spcBef>
                          <a:spcPts val="0"/>
                        </a:spcBef>
                        <a:spcAft>
                          <a:spcPts val="0"/>
                        </a:spcAft>
                        <a:buClr>
                          <a:srgbClr val="000000"/>
                        </a:buClr>
                        <a:buSzPts val="2600"/>
                        <a:buFont typeface="Arial"/>
                        <a:buNone/>
                      </a:pPr>
                      <a:r>
                        <a:rPr lang="en-US" sz="2500" b="0" u="none" strike="noStrike" cap="none" dirty="0">
                          <a:latin typeface="Cambria Math"/>
                          <a:ea typeface="Cambria Math"/>
                          <a:cs typeface="Cambria Math"/>
                          <a:sym typeface="Cambria Math"/>
                        </a:rPr>
                        <a:t>0b1000 </a:t>
                      </a:r>
                      <a:endParaRPr sz="2500" b="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400"/>
                        <a:buFont typeface="Arial"/>
                        <a:buNone/>
                      </a:pPr>
                      <a:r>
                        <a:rPr lang="en-US" sz="2300" b="0" u="none" strike="noStrike" cap="none" dirty="0">
                          <a:latin typeface="Cambria Math"/>
                          <a:ea typeface="Cambria Math"/>
                          <a:cs typeface="Cambria Math"/>
                          <a:sym typeface="Cambria Math"/>
                        </a:rPr>
                        <a:t>1 × 2</a:t>
                      </a:r>
                      <a:r>
                        <a:rPr lang="en-US" sz="2300" b="0" u="none" strike="noStrike" cap="none" baseline="30000" dirty="0">
                          <a:latin typeface="Cambria Math"/>
                          <a:ea typeface="Cambria Math"/>
                          <a:cs typeface="Cambria Math"/>
                          <a:sym typeface="Cambria Math"/>
                        </a:rPr>
                        <a:t>3</a:t>
                      </a:r>
                      <a:endParaRPr sz="2300" b="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88275">
                <a:tc>
                  <a:txBody>
                    <a:bodyPr/>
                    <a:lstStyle/>
                    <a:p>
                      <a:pPr marL="0" marR="0" lvl="0" indent="0" algn="ctr" rtl="0">
                        <a:lnSpc>
                          <a:spcPct val="100000"/>
                        </a:lnSpc>
                        <a:spcBef>
                          <a:spcPts val="0"/>
                        </a:spcBef>
                        <a:spcAft>
                          <a:spcPts val="0"/>
                        </a:spcAft>
                        <a:buClr>
                          <a:srgbClr val="000000"/>
                        </a:buClr>
                        <a:buSzPts val="2600"/>
                        <a:buFont typeface="Arial"/>
                        <a:buNone/>
                      </a:pPr>
                      <a:r>
                        <a:rPr lang="en-US" sz="2500" b="0" u="none" strike="noStrike" cap="none" dirty="0">
                          <a:latin typeface="Cambria Math"/>
                          <a:ea typeface="Cambria Math"/>
                          <a:cs typeface="Cambria Math"/>
                          <a:sym typeface="Cambria Math"/>
                        </a:rPr>
                        <a:t>0b0100 </a:t>
                      </a:r>
                      <a:endParaRPr sz="2500" b="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400"/>
                        <a:buFont typeface="Arial"/>
                        <a:buNone/>
                      </a:pPr>
                      <a:r>
                        <a:rPr lang="en-US" sz="2300" b="0" u="none" strike="noStrike" cap="none" dirty="0">
                          <a:solidFill>
                            <a:schemeClr val="dk1"/>
                          </a:solidFill>
                          <a:latin typeface="Cambria Math"/>
                          <a:ea typeface="Cambria Math"/>
                          <a:cs typeface="Cambria Math"/>
                          <a:sym typeface="Cambria Math"/>
                        </a:rPr>
                        <a:t>1 × 2</a:t>
                      </a:r>
                      <a:r>
                        <a:rPr lang="en-US" sz="2300" b="0" u="none" strike="noStrike" cap="none" baseline="30000" dirty="0">
                          <a:solidFill>
                            <a:schemeClr val="dk1"/>
                          </a:solidFill>
                          <a:latin typeface="Cambria Math"/>
                          <a:ea typeface="Cambria Math"/>
                          <a:cs typeface="Cambria Math"/>
                          <a:sym typeface="Cambria Math"/>
                        </a:rPr>
                        <a:t>2</a:t>
                      </a:r>
                      <a:endParaRPr sz="1700" b="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88275">
                <a:tc>
                  <a:txBody>
                    <a:bodyPr/>
                    <a:lstStyle/>
                    <a:p>
                      <a:pPr marL="0" marR="0" lvl="0" indent="0" algn="ctr" rtl="0">
                        <a:lnSpc>
                          <a:spcPct val="100000"/>
                        </a:lnSpc>
                        <a:spcBef>
                          <a:spcPts val="0"/>
                        </a:spcBef>
                        <a:spcAft>
                          <a:spcPts val="0"/>
                        </a:spcAft>
                        <a:buClr>
                          <a:srgbClr val="000000"/>
                        </a:buClr>
                        <a:buSzPts val="2600"/>
                        <a:buFont typeface="Arial"/>
                        <a:buNone/>
                      </a:pPr>
                      <a:r>
                        <a:rPr lang="en-US" sz="2500" b="0" u="none" strike="noStrike" cap="none" dirty="0">
                          <a:latin typeface="Cambria Math"/>
                          <a:ea typeface="Cambria Math"/>
                          <a:cs typeface="Cambria Math"/>
                          <a:sym typeface="Cambria Math"/>
                        </a:rPr>
                        <a:t>0b0000</a:t>
                      </a:r>
                      <a:endParaRPr sz="2500" b="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400"/>
                        <a:buFont typeface="Arial"/>
                        <a:buNone/>
                      </a:pPr>
                      <a:r>
                        <a:rPr lang="en-US" sz="2300" b="0" u="none" strike="noStrike" cap="none" dirty="0">
                          <a:solidFill>
                            <a:schemeClr val="dk1"/>
                          </a:solidFill>
                          <a:latin typeface="Cambria Math"/>
                          <a:ea typeface="Cambria Math"/>
                          <a:cs typeface="Cambria Math"/>
                          <a:sym typeface="Cambria Math"/>
                        </a:rPr>
                        <a:t>0 × 2</a:t>
                      </a:r>
                      <a:r>
                        <a:rPr lang="en-US" sz="2300" b="0" u="none" strike="noStrike" cap="none" baseline="30000" dirty="0">
                          <a:solidFill>
                            <a:schemeClr val="dk1"/>
                          </a:solidFill>
                          <a:latin typeface="Cambria Math"/>
                          <a:ea typeface="Cambria Math"/>
                          <a:cs typeface="Cambria Math"/>
                          <a:sym typeface="Cambria Math"/>
                        </a:rPr>
                        <a:t>1</a:t>
                      </a:r>
                      <a:endParaRPr sz="1700" b="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88275">
                <a:tc>
                  <a:txBody>
                    <a:bodyPr/>
                    <a:lstStyle/>
                    <a:p>
                      <a:pPr marL="0" marR="0" lvl="0" indent="0" algn="ctr" rtl="0">
                        <a:lnSpc>
                          <a:spcPct val="100000"/>
                        </a:lnSpc>
                        <a:spcBef>
                          <a:spcPts val="0"/>
                        </a:spcBef>
                        <a:spcAft>
                          <a:spcPts val="0"/>
                        </a:spcAft>
                        <a:buClr>
                          <a:srgbClr val="000000"/>
                        </a:buClr>
                        <a:buSzPts val="2600"/>
                        <a:buFont typeface="Arial"/>
                        <a:buNone/>
                      </a:pPr>
                      <a:r>
                        <a:rPr lang="en-US" sz="2500" b="0" u="none" strike="noStrike" cap="none" dirty="0">
                          <a:latin typeface="Cambria Math"/>
                          <a:ea typeface="Cambria Math"/>
                          <a:cs typeface="Cambria Math"/>
                          <a:sym typeface="Cambria Math"/>
                        </a:rPr>
                        <a:t>0b0001</a:t>
                      </a:r>
                      <a:endParaRPr sz="2500" b="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2300" b="0" u="none" strike="noStrike" cap="none" dirty="0">
                          <a:solidFill>
                            <a:schemeClr val="dk1"/>
                          </a:solidFill>
                          <a:latin typeface="Cambria Math"/>
                          <a:ea typeface="Cambria Math"/>
                          <a:cs typeface="Cambria Math"/>
                          <a:sym typeface="Cambria Math"/>
                        </a:rPr>
                        <a:t>1 × 2</a:t>
                      </a:r>
                      <a:r>
                        <a:rPr lang="en-US" sz="2300" b="0" u="none" strike="noStrike" cap="none" baseline="30000" dirty="0">
                          <a:solidFill>
                            <a:schemeClr val="dk1"/>
                          </a:solidFill>
                          <a:latin typeface="Cambria Math"/>
                          <a:ea typeface="Cambria Math"/>
                          <a:cs typeface="Cambria Math"/>
                          <a:sym typeface="Cambria Math"/>
                        </a:rPr>
                        <a:t>0</a:t>
                      </a:r>
                      <a:endParaRPr sz="2300" b="0" u="none" strike="noStrike" cap="none" dirty="0">
                        <a:solidFill>
                          <a:schemeClr val="dk1"/>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Binary vs. Decimal</a:t>
            </a:r>
            <a:endParaRPr dirty="0"/>
          </a:p>
        </p:txBody>
      </p:sp>
      <p:sp>
        <p:nvSpPr>
          <p:cNvPr id="141" name="Google Shape;141;p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15</a:t>
            </a:fld>
            <a:endParaRPr/>
          </a:p>
        </p:txBody>
      </p:sp>
      <p:graphicFrame>
        <p:nvGraphicFramePr>
          <p:cNvPr id="142" name="Google Shape;142;p9" descr="Table showing binary numbers and their equivalent decimal value. First column is the binary representation of a value, second column is the decimal representation" title="Binary and Decimal Numbers"/>
          <p:cNvGraphicFramePr/>
          <p:nvPr/>
        </p:nvGraphicFramePr>
        <p:xfrm>
          <a:off x="758093" y="1394204"/>
          <a:ext cx="7463700" cy="5097975"/>
        </p:xfrm>
        <a:graphic>
          <a:graphicData uri="http://schemas.openxmlformats.org/drawingml/2006/table">
            <a:tbl>
              <a:tblPr>
                <a:noFill/>
              </a:tblPr>
              <a:tblGrid>
                <a:gridCol w="3860800">
                  <a:extLst>
                    <a:ext uri="{9D8B030D-6E8A-4147-A177-3AD203B41FA5}">
                      <a16:colId xmlns:a16="http://schemas.microsoft.com/office/drawing/2014/main" val="20000"/>
                    </a:ext>
                  </a:extLst>
                </a:gridCol>
                <a:gridCol w="3602900">
                  <a:extLst>
                    <a:ext uri="{9D8B030D-6E8A-4147-A177-3AD203B41FA5}">
                      <a16:colId xmlns:a16="http://schemas.microsoft.com/office/drawing/2014/main" val="20001"/>
                    </a:ext>
                  </a:extLst>
                </a:gridCol>
              </a:tblGrid>
              <a:tr h="599775">
                <a:tc>
                  <a:txBody>
                    <a:bodyPr/>
                    <a:lstStyle/>
                    <a:p>
                      <a:pPr marL="0" marR="0" lvl="0" indent="0" algn="ctr" rtl="0">
                        <a:lnSpc>
                          <a:spcPct val="100000"/>
                        </a:lnSpc>
                        <a:spcBef>
                          <a:spcPts val="0"/>
                        </a:spcBef>
                        <a:spcAft>
                          <a:spcPts val="0"/>
                        </a:spcAft>
                        <a:buClr>
                          <a:srgbClr val="000000"/>
                        </a:buClr>
                        <a:buSzPts val="2400"/>
                        <a:buFont typeface="Arial"/>
                        <a:buNone/>
                      </a:pPr>
                      <a:r>
                        <a:rPr lang="en-US" sz="2400" b="1" u="none" strike="noStrike" cap="none">
                          <a:latin typeface="Calibri"/>
                          <a:ea typeface="Calibri"/>
                          <a:cs typeface="Calibri"/>
                          <a:sym typeface="Calibri"/>
                        </a:rPr>
                        <a:t>Binary</a:t>
                      </a:r>
                      <a:endParaRPr sz="2400" b="1" u="none" strike="noStrike" cap="none">
                        <a:latin typeface="Calibri"/>
                        <a:ea typeface="Calibri"/>
                        <a:cs typeface="Calibri"/>
                        <a:sym typeface="Calibri"/>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400"/>
                        <a:buFont typeface="Arial"/>
                        <a:buNone/>
                      </a:pPr>
                      <a:r>
                        <a:rPr lang="en-US" sz="2400" b="1" u="none" strike="noStrike" cap="none">
                          <a:latin typeface="Calibri"/>
                          <a:ea typeface="Calibri"/>
                          <a:cs typeface="Calibri"/>
                          <a:sym typeface="Calibri"/>
                        </a:rPr>
                        <a:t>Decimal</a:t>
                      </a:r>
                      <a:endParaRPr sz="2400" b="1" u="none" strike="noStrike" cap="none">
                        <a:latin typeface="Calibri"/>
                        <a:ea typeface="Calibri"/>
                        <a:cs typeface="Calibri"/>
                        <a:sym typeface="Calibri"/>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0b000</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0</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0b001</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1</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0b010</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2</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0b011</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3</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0b100</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4</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0b101</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5</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0b110</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6</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0b111</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7</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4998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ambria Math"/>
                          <a:ea typeface="Cambria Math"/>
                          <a:cs typeface="Cambria Math"/>
                          <a:sym typeface="Cambria Math"/>
                        </a:rPr>
                        <a:t>...</a:t>
                      </a:r>
                      <a:endParaRPr sz="1800" b="1"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ambria Math"/>
                          <a:ea typeface="Cambria Math"/>
                          <a:cs typeface="Cambria Math"/>
                          <a:sym typeface="Cambria Math"/>
                        </a:rPr>
                        <a:t>...</a:t>
                      </a:r>
                      <a:endParaRPr sz="1800" b="1"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8" name="Google Shape;199;p7">
            <a:extLst>
              <a:ext uri="{FF2B5EF4-FFF2-40B4-BE49-F238E27FC236}">
                <a16:creationId xmlns:a16="http://schemas.microsoft.com/office/drawing/2014/main" id="{2E885D94-BC5F-4B43-96C4-EC4647D3F765}"/>
              </a:ext>
            </a:extLst>
          </p:cNvPr>
          <p:cNvSpPr txBox="1">
            <a:spLocks/>
          </p:cNvSpPr>
          <p:nvPr/>
        </p:nvSpPr>
        <p:spPr>
          <a:xfrm>
            <a:off x="396875" y="2116585"/>
            <a:ext cx="8366125"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pPr marL="610870" indent="-514350">
              <a:buSzPts val="2600"/>
              <a:buFont typeface="Arial"/>
              <a:buAutoNum type="alphaUcPeriod"/>
            </a:pPr>
            <a:r>
              <a:rPr lang="en-US" dirty="0">
                <a:solidFill>
                  <a:srgbClr val="FF9A01"/>
                </a:solidFill>
              </a:rPr>
              <a:t>0b011011</a:t>
            </a:r>
            <a:endParaRPr lang="en-US" dirty="0"/>
          </a:p>
          <a:p>
            <a:pPr marL="610870" indent="-514350">
              <a:buSzPts val="2600"/>
              <a:buFont typeface="Arial"/>
              <a:buAutoNum type="alphaUcPeriod"/>
            </a:pPr>
            <a:r>
              <a:rPr lang="en-US" dirty="0">
                <a:solidFill>
                  <a:srgbClr val="00B050"/>
                </a:solidFill>
              </a:rPr>
              <a:t>0b011101</a:t>
            </a:r>
            <a:endParaRPr lang="en-US" dirty="0"/>
          </a:p>
          <a:p>
            <a:pPr marL="610870" indent="-514350">
              <a:buSzPts val="2600"/>
              <a:buFont typeface="Arial"/>
              <a:buAutoNum type="alphaUcPeriod"/>
            </a:pPr>
            <a:r>
              <a:rPr lang="en-US" dirty="0">
                <a:solidFill>
                  <a:srgbClr val="FF329A"/>
                </a:solidFill>
              </a:rPr>
              <a:t>0b100011</a:t>
            </a:r>
            <a:endParaRPr lang="en-US" dirty="0"/>
          </a:p>
          <a:p>
            <a:pPr marL="610870" indent="-514350">
              <a:buSzPts val="2600"/>
              <a:buFont typeface="Arial"/>
              <a:buAutoNum type="alphaUcPeriod"/>
            </a:pPr>
            <a:r>
              <a:rPr lang="en-US" dirty="0">
                <a:solidFill>
                  <a:srgbClr val="00B0F0"/>
                </a:solidFill>
              </a:rPr>
              <a:t>0b100111</a:t>
            </a:r>
            <a:endParaRPr lang="en-US" dirty="0"/>
          </a:p>
          <a:p>
            <a:pPr marL="610870" indent="-514350">
              <a:buSzPts val="2600"/>
              <a:buFont typeface="Arial"/>
              <a:buAutoNum type="alphaUcPeriod"/>
            </a:pPr>
            <a:r>
              <a:rPr lang="en-US" dirty="0">
                <a:solidFill>
                  <a:srgbClr val="9A6533"/>
                </a:solidFill>
              </a:rPr>
              <a:t>We’re lost…</a:t>
            </a:r>
            <a:endParaRPr lang="en-US" dirty="0"/>
          </a:p>
        </p:txBody>
      </p:sp>
      <p:sp>
        <p:nvSpPr>
          <p:cNvPr id="19" name="Google Shape;198;p7">
            <a:extLst>
              <a:ext uri="{FF2B5EF4-FFF2-40B4-BE49-F238E27FC236}">
                <a16:creationId xmlns:a16="http://schemas.microsoft.com/office/drawing/2014/main" id="{6C694559-29B8-8749-B4EE-CAC3ACF5568C}"/>
              </a:ext>
            </a:extLst>
          </p:cNvPr>
          <p:cNvSpPr txBox="1">
            <a:spLocks/>
          </p:cNvSpPr>
          <p:nvPr/>
        </p:nvSpPr>
        <p:spPr>
          <a:xfrm>
            <a:off x="374090" y="1486855"/>
            <a:ext cx="8388910" cy="127155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r>
              <a:rPr lang="en-US" sz="2600" dirty="0"/>
              <a:t>What is the binary representation of the decimal value 29?</a:t>
            </a:r>
          </a:p>
        </p:txBody>
      </p:sp>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Combating Procrastination</a:t>
            </a:r>
          </a:p>
          <a:p>
            <a:pPr marL="640080" lvl="1" indent="-283464"/>
            <a:r>
              <a:rPr lang="en-US" dirty="0">
                <a:solidFill>
                  <a:schemeClr val="tx1"/>
                </a:solidFill>
              </a:rPr>
              <a:t>Procrastination Reflection and Avoidance Tips</a:t>
            </a:r>
          </a:p>
          <a:p>
            <a:pPr marL="356616" lvl="1" indent="0" algn="l" rtl="0">
              <a:lnSpc>
                <a:spcPct val="110000"/>
              </a:lnSpc>
              <a:spcBef>
                <a:spcPts val="24"/>
              </a:spcBef>
              <a:spcAft>
                <a:spcPts val="0"/>
              </a:spcAft>
              <a:buSzPts val="2420"/>
              <a:buNone/>
            </a:pPr>
            <a:endParaRPr dirty="0">
              <a:solidFill>
                <a:schemeClr val="tx1"/>
              </a:solidFill>
            </a:endParaRPr>
          </a:p>
          <a:p>
            <a:pPr marL="347472" lvl="0" indent="-347472"/>
            <a:r>
              <a:rPr lang="en-US" dirty="0">
                <a:solidFill>
                  <a:schemeClr val="tx1"/>
                </a:solidFill>
              </a:rPr>
              <a:t>Overview of Numbers in Binary</a:t>
            </a:r>
          </a:p>
          <a:p>
            <a:pPr marL="640080" lvl="1" indent="-283464"/>
            <a:r>
              <a:rPr lang="en-US" dirty="0">
                <a:solidFill>
                  <a:schemeClr val="tx1"/>
                </a:solidFill>
              </a:rPr>
              <a:t>Comparison Between Binary and Decimal</a:t>
            </a:r>
          </a:p>
          <a:p>
            <a:pPr marL="640080" lvl="1" indent="-283464"/>
            <a:endParaRPr lang="en-US" dirty="0"/>
          </a:p>
          <a:p>
            <a:pPr marL="347472" lvl="0" indent="-347472"/>
            <a:r>
              <a:rPr lang="en-US" b="1" dirty="0">
                <a:solidFill>
                  <a:srgbClr val="4A2A84"/>
                </a:solidFill>
              </a:rPr>
              <a:t>Boolean Arithmetic</a:t>
            </a:r>
          </a:p>
          <a:p>
            <a:pPr marL="640080" lvl="1" indent="-283464"/>
            <a:r>
              <a:rPr lang="en-US" b="1" dirty="0">
                <a:solidFill>
                  <a:srgbClr val="4A2A84"/>
                </a:solidFill>
              </a:rPr>
              <a:t>Addition Operator and Handling Binary Overflow</a:t>
            </a:r>
          </a:p>
          <a:p>
            <a:pPr marL="356616" lvl="1" indent="0">
              <a:buNone/>
            </a:pPr>
            <a:endParaRPr dirty="0"/>
          </a:p>
          <a:p>
            <a:pPr marL="347472" lvl="0" indent="-347472" algn="l" rtl="0">
              <a:lnSpc>
                <a:spcPct val="110000"/>
              </a:lnSpc>
              <a:spcBef>
                <a:spcPts val="440"/>
              </a:spcBef>
              <a:spcAft>
                <a:spcPts val="0"/>
              </a:spcAft>
              <a:buSzPts val="2080"/>
              <a:buFont typeface="Noto Sans Symbols"/>
              <a:buChar char="❖"/>
            </a:pPr>
            <a:r>
              <a:rPr lang="en-US" dirty="0"/>
              <a:t>Circuits for Adding Binary Numbers</a:t>
            </a:r>
            <a:endParaRPr dirty="0"/>
          </a:p>
          <a:p>
            <a:pPr marL="640080" lvl="1" indent="-283464" algn="l" rtl="0">
              <a:lnSpc>
                <a:spcPct val="110000"/>
              </a:lnSpc>
              <a:spcBef>
                <a:spcPts val="24"/>
              </a:spcBef>
              <a:spcAft>
                <a:spcPts val="0"/>
              </a:spcAft>
              <a:buSzPts val="2420"/>
              <a:buChar char="▪"/>
            </a:pPr>
            <a:r>
              <a:rPr lang="en-US" dirty="0"/>
              <a:t>Overview of the Half Adder and Full Adder</a:t>
            </a:r>
            <a:endParaRPr dirty="0"/>
          </a:p>
          <a:p>
            <a:pPr marL="0" lvl="0" indent="0" algn="l" rtl="0">
              <a:lnSpc>
                <a:spcPct val="110000"/>
              </a:lnSpc>
              <a:spcBef>
                <a:spcPts val="440"/>
              </a:spcBef>
              <a:spcAft>
                <a:spcPts val="0"/>
              </a:spcAft>
              <a:buSzPts val="2080"/>
              <a:buNone/>
            </a:pPr>
            <a:endParaRPr dirty="0"/>
          </a:p>
        </p:txBody>
      </p:sp>
      <p:sp>
        <p:nvSpPr>
          <p:cNvPr id="48" name="Google Shape;48;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9" name="Google Shape;49;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17</a:t>
            </a:fld>
            <a:endParaRPr/>
          </a:p>
        </p:txBody>
      </p:sp>
    </p:spTree>
    <p:extLst>
      <p:ext uri="{BB962C8B-B14F-4D97-AF65-F5344CB8AC3E}">
        <p14:creationId xmlns:p14="http://schemas.microsoft.com/office/powerpoint/2010/main" val="1154474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Roadmap: Boolean Arithmetic</a:t>
            </a:r>
            <a:endParaRPr/>
          </a:p>
        </p:txBody>
      </p:sp>
      <p:sp>
        <p:nvSpPr>
          <p:cNvPr id="218" name="Google Shape;218;p1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Addition</a:t>
            </a:r>
            <a:endParaRPr/>
          </a:p>
          <a:p>
            <a:pPr marL="347472" lvl="0" indent="-215392" algn="l" rtl="0">
              <a:lnSpc>
                <a:spcPct val="110000"/>
              </a:lnSpc>
              <a:spcBef>
                <a:spcPts val="440"/>
              </a:spcBef>
              <a:spcAft>
                <a:spcPts val="0"/>
              </a:spcAft>
              <a:buSzPts val="2080"/>
              <a:buFont typeface="Noto Sans Symbols"/>
              <a:buNone/>
            </a:pPr>
            <a:endParaRPr/>
          </a:p>
          <a:p>
            <a:pPr marL="347472" lvl="0" indent="-347472" algn="l" rtl="0">
              <a:lnSpc>
                <a:spcPct val="110000"/>
              </a:lnSpc>
              <a:spcBef>
                <a:spcPts val="440"/>
              </a:spcBef>
              <a:spcAft>
                <a:spcPts val="0"/>
              </a:spcAft>
              <a:buSzPts val="2080"/>
              <a:buFont typeface="Noto Sans Symbols"/>
              <a:buChar char="❖"/>
            </a:pPr>
            <a:r>
              <a:rPr lang="en-US"/>
              <a:t>Subtraction</a:t>
            </a:r>
            <a:endParaRPr/>
          </a:p>
          <a:p>
            <a:pPr marL="347472" lvl="0" indent="-215392" algn="l" rtl="0">
              <a:lnSpc>
                <a:spcPct val="110000"/>
              </a:lnSpc>
              <a:spcBef>
                <a:spcPts val="440"/>
              </a:spcBef>
              <a:spcAft>
                <a:spcPts val="0"/>
              </a:spcAft>
              <a:buSzPts val="2080"/>
              <a:buFont typeface="Noto Sans Symbols"/>
              <a:buNone/>
            </a:pPr>
            <a:endParaRPr/>
          </a:p>
          <a:p>
            <a:pPr marL="347472" lvl="0" indent="-347472" algn="l" rtl="0">
              <a:lnSpc>
                <a:spcPct val="110000"/>
              </a:lnSpc>
              <a:spcBef>
                <a:spcPts val="440"/>
              </a:spcBef>
              <a:spcAft>
                <a:spcPts val="0"/>
              </a:spcAft>
              <a:buSzPts val="2080"/>
              <a:buFont typeface="Noto Sans Symbols"/>
              <a:buChar char="❖"/>
            </a:pPr>
            <a:r>
              <a:rPr lang="en-US"/>
              <a:t>Comparison </a:t>
            </a:r>
            <a:r>
              <a:rPr lang="en-US">
                <a:latin typeface="Calibri"/>
                <a:ea typeface="Calibri"/>
                <a:cs typeface="Calibri"/>
                <a:sym typeface="Calibri"/>
              </a:rPr>
              <a:t>(</a:t>
            </a:r>
            <a:r>
              <a:rPr lang="en-US">
                <a:latin typeface="Cambria Math"/>
                <a:ea typeface="Cambria Math"/>
                <a:cs typeface="Cambria Math"/>
                <a:sym typeface="Cambria Math"/>
              </a:rPr>
              <a:t>&lt;, &gt;, ==, !=</a:t>
            </a:r>
            <a:r>
              <a:rPr lang="en-US"/>
              <a:t>)</a:t>
            </a:r>
            <a:endParaRPr/>
          </a:p>
          <a:p>
            <a:pPr marL="347472" lvl="0" indent="-215392" algn="l" rtl="0">
              <a:lnSpc>
                <a:spcPct val="110000"/>
              </a:lnSpc>
              <a:spcBef>
                <a:spcPts val="440"/>
              </a:spcBef>
              <a:spcAft>
                <a:spcPts val="0"/>
              </a:spcAft>
              <a:buSzPts val="2080"/>
              <a:buFont typeface="Noto Sans Symbols"/>
              <a:buNone/>
            </a:pPr>
            <a:endParaRPr/>
          </a:p>
          <a:p>
            <a:pPr marL="347472" lvl="0" indent="-347472" algn="l" rtl="0">
              <a:lnSpc>
                <a:spcPct val="110000"/>
              </a:lnSpc>
              <a:spcBef>
                <a:spcPts val="440"/>
              </a:spcBef>
              <a:spcAft>
                <a:spcPts val="0"/>
              </a:spcAft>
              <a:buSzPts val="2080"/>
              <a:buFont typeface="Noto Sans Symbols"/>
              <a:buChar char="❖"/>
            </a:pPr>
            <a:r>
              <a:rPr lang="en-US"/>
              <a:t>Multiplication</a:t>
            </a:r>
            <a:endParaRPr/>
          </a:p>
          <a:p>
            <a:pPr marL="347472" lvl="0" indent="-215392" algn="l" rtl="0">
              <a:lnSpc>
                <a:spcPct val="110000"/>
              </a:lnSpc>
              <a:spcBef>
                <a:spcPts val="440"/>
              </a:spcBef>
              <a:spcAft>
                <a:spcPts val="0"/>
              </a:spcAft>
              <a:buSzPts val="2080"/>
              <a:buFont typeface="Noto Sans Symbols"/>
              <a:buNone/>
            </a:pPr>
            <a:endParaRPr/>
          </a:p>
          <a:p>
            <a:pPr marL="347472" lvl="0" indent="-347472" algn="l" rtl="0">
              <a:lnSpc>
                <a:spcPct val="110000"/>
              </a:lnSpc>
              <a:spcBef>
                <a:spcPts val="440"/>
              </a:spcBef>
              <a:spcAft>
                <a:spcPts val="0"/>
              </a:spcAft>
              <a:buSzPts val="2080"/>
              <a:buFont typeface="Noto Sans Symbols"/>
              <a:buChar char="❖"/>
            </a:pPr>
            <a:r>
              <a:rPr lang="en-US"/>
              <a:t>Division</a:t>
            </a: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219" name="Google Shape;219;p1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18</a:t>
            </a:fld>
            <a:endParaRPr/>
          </a:p>
        </p:txBody>
      </p:sp>
      <p:sp>
        <p:nvSpPr>
          <p:cNvPr id="220" name="Google Shape;220;p17"/>
          <p:cNvSpPr/>
          <p:nvPr/>
        </p:nvSpPr>
        <p:spPr>
          <a:xfrm>
            <a:off x="2562836" y="1454253"/>
            <a:ext cx="1942800" cy="365100"/>
          </a:xfrm>
          <a:prstGeom prst="wedgeRectCallout">
            <a:avLst>
              <a:gd name="adj1" fmla="val -74001"/>
              <a:gd name="adj2" fmla="val 19173"/>
            </a:avLst>
          </a:prstGeom>
          <a:solidFill>
            <a:srgbClr val="93C47D"/>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Implement</a:t>
            </a:r>
            <a:endParaRPr sz="1800" b="0" i="0" u="none" strike="noStrike" cap="none">
              <a:solidFill>
                <a:srgbClr val="000000"/>
              </a:solidFill>
              <a:latin typeface="Calibri"/>
              <a:ea typeface="Calibri"/>
              <a:cs typeface="Calibri"/>
              <a:sym typeface="Calibri"/>
            </a:endParaRPr>
          </a:p>
        </p:txBody>
      </p:sp>
      <p:sp>
        <p:nvSpPr>
          <p:cNvPr id="221" name="Google Shape;221;p17"/>
          <p:cNvSpPr/>
          <p:nvPr/>
        </p:nvSpPr>
        <p:spPr>
          <a:xfrm>
            <a:off x="2926172" y="2410606"/>
            <a:ext cx="1942800" cy="365100"/>
          </a:xfrm>
          <a:prstGeom prst="wedgeRectCallout">
            <a:avLst>
              <a:gd name="adj1" fmla="val -72502"/>
              <a:gd name="adj2" fmla="val 20001"/>
            </a:avLst>
          </a:prstGeom>
          <a:solidFill>
            <a:srgbClr val="D9EAD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Get it for free!</a:t>
            </a:r>
            <a:endParaRPr sz="1800" b="0" i="0" u="none" strike="noStrike" cap="none">
              <a:solidFill>
                <a:srgbClr val="000000"/>
              </a:solidFill>
              <a:latin typeface="Calibri"/>
              <a:ea typeface="Calibri"/>
              <a:cs typeface="Calibri"/>
              <a:sym typeface="Calibri"/>
            </a:endParaRPr>
          </a:p>
        </p:txBody>
      </p:sp>
      <p:sp>
        <p:nvSpPr>
          <p:cNvPr id="222" name="Google Shape;222;p17"/>
          <p:cNvSpPr/>
          <p:nvPr/>
        </p:nvSpPr>
        <p:spPr>
          <a:xfrm>
            <a:off x="5069944" y="3390365"/>
            <a:ext cx="1942800" cy="365100"/>
          </a:xfrm>
          <a:prstGeom prst="wedgeRectCallout">
            <a:avLst>
              <a:gd name="adj1" fmla="val -73846"/>
              <a:gd name="adj2" fmla="val 15509"/>
            </a:avLst>
          </a:prstGeom>
          <a:solidFill>
            <a:srgbClr val="D9EAD3"/>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Get it for free!</a:t>
            </a:r>
            <a:endParaRPr sz="1800" b="0" i="0" u="none" strike="noStrike" cap="none">
              <a:solidFill>
                <a:srgbClr val="000000"/>
              </a:solidFill>
              <a:latin typeface="Calibri"/>
              <a:ea typeface="Calibri"/>
              <a:cs typeface="Calibri"/>
              <a:sym typeface="Calibri"/>
            </a:endParaRPr>
          </a:p>
        </p:txBody>
      </p:sp>
      <p:sp>
        <p:nvSpPr>
          <p:cNvPr id="223" name="Google Shape;223;p17"/>
          <p:cNvSpPr/>
          <p:nvPr/>
        </p:nvSpPr>
        <p:spPr>
          <a:xfrm>
            <a:off x="3425963" y="4370123"/>
            <a:ext cx="2394600" cy="365100"/>
          </a:xfrm>
          <a:prstGeom prst="wedgeRectCallout">
            <a:avLst>
              <a:gd name="adj1" fmla="val -71290"/>
              <a:gd name="adj2" fmla="val 16338"/>
            </a:avLst>
          </a:prstGeom>
          <a:solidFill>
            <a:srgbClr val="F4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Postpone to software</a:t>
            </a:r>
            <a:endParaRPr sz="1800" b="0" i="0" u="none" strike="noStrike" cap="none">
              <a:solidFill>
                <a:srgbClr val="000000"/>
              </a:solidFill>
              <a:latin typeface="Calibri"/>
              <a:ea typeface="Calibri"/>
              <a:cs typeface="Calibri"/>
              <a:sym typeface="Calibri"/>
            </a:endParaRPr>
          </a:p>
        </p:txBody>
      </p:sp>
      <p:sp>
        <p:nvSpPr>
          <p:cNvPr id="224" name="Google Shape;224;p17"/>
          <p:cNvSpPr/>
          <p:nvPr/>
        </p:nvSpPr>
        <p:spPr>
          <a:xfrm>
            <a:off x="2562836" y="5336473"/>
            <a:ext cx="2394600" cy="365100"/>
          </a:xfrm>
          <a:prstGeom prst="wedgeRectCallout">
            <a:avLst>
              <a:gd name="adj1" fmla="val -70478"/>
              <a:gd name="adj2" fmla="val 17167"/>
            </a:avLst>
          </a:prstGeom>
          <a:solidFill>
            <a:srgbClr val="F4CCC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Postpone to software</a:t>
            </a:r>
            <a:endParaRPr sz="1800" b="0" i="0" u="none" strike="noStrike" cap="none">
              <a:solidFill>
                <a:srgbClr val="00000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Binary Addition</a:t>
            </a:r>
            <a:endParaRPr dirty="0"/>
          </a:p>
        </p:txBody>
      </p:sp>
      <p:sp>
        <p:nvSpPr>
          <p:cNvPr id="156" name="Google Shape;156;p1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How do we add two binary numbers?</a:t>
            </a:r>
            <a:endParaRPr dirty="0"/>
          </a:p>
          <a:p>
            <a:pPr marL="699516" lvl="1" indent="-342900" algn="l" rtl="0">
              <a:lnSpc>
                <a:spcPct val="110000"/>
              </a:lnSpc>
              <a:spcBef>
                <a:spcPts val="24"/>
              </a:spcBef>
              <a:spcAft>
                <a:spcPts val="0"/>
              </a:spcAft>
              <a:buSzPts val="2420"/>
              <a:buChar char="▪"/>
            </a:pPr>
            <a:r>
              <a:rPr lang="en-US" dirty="0"/>
              <a:t>As humans, we could convert to decimal and then back</a:t>
            </a:r>
            <a:endParaRPr dirty="0"/>
          </a:p>
          <a:p>
            <a:pPr marL="0" lvl="0" indent="0" algn="l" rtl="0">
              <a:lnSpc>
                <a:spcPct val="110000"/>
              </a:lnSpc>
              <a:spcBef>
                <a:spcPts val="24"/>
              </a:spcBef>
              <a:spcAft>
                <a:spcPts val="0"/>
              </a:spcAft>
              <a:buNone/>
            </a:pPr>
            <a:endParaRPr dirty="0"/>
          </a:p>
          <a:p>
            <a:pPr marL="347472" lvl="0" indent="-347472" algn="l" rtl="0">
              <a:spcBef>
                <a:spcPts val="440"/>
              </a:spcBef>
              <a:spcAft>
                <a:spcPts val="0"/>
              </a:spcAft>
              <a:buClr>
                <a:schemeClr val="hlink"/>
              </a:buClr>
              <a:buSzPts val="2080"/>
              <a:buChar char="❖"/>
            </a:pPr>
            <a:r>
              <a:rPr lang="en-US" dirty="0"/>
              <a:t>Example: </a:t>
            </a:r>
            <a:r>
              <a:rPr lang="en-US" dirty="0">
                <a:latin typeface="Cambria Math"/>
                <a:ea typeface="Cambria Math"/>
                <a:cs typeface="Cambria Math"/>
                <a:sym typeface="Cambria Math"/>
              </a:rPr>
              <a:t>0b101 + 0b010</a:t>
            </a:r>
            <a:endParaRPr dirty="0"/>
          </a:p>
          <a:p>
            <a:pPr marL="699516" lvl="1" indent="-342900" algn="l" rtl="0">
              <a:lnSpc>
                <a:spcPct val="110000"/>
              </a:lnSpc>
              <a:spcBef>
                <a:spcPts val="24"/>
              </a:spcBef>
              <a:spcAft>
                <a:spcPts val="0"/>
              </a:spcAft>
              <a:buSzPts val="2420"/>
              <a:buChar char="▪"/>
            </a:pPr>
            <a:r>
              <a:rPr lang="en-US" dirty="0"/>
              <a:t>First convert </a:t>
            </a:r>
            <a:r>
              <a:rPr lang="en-US" dirty="0">
                <a:latin typeface="Cambria Math"/>
                <a:ea typeface="Cambria Math"/>
                <a:cs typeface="Cambria Math"/>
                <a:sym typeface="Cambria Math"/>
              </a:rPr>
              <a:t>0b101</a:t>
            </a:r>
            <a:r>
              <a:rPr lang="en-US" dirty="0"/>
              <a:t> to decimal (result is 5)</a:t>
            </a:r>
            <a:endParaRPr dirty="0"/>
          </a:p>
          <a:p>
            <a:pPr marL="699516" lvl="1" indent="-342900" algn="l" rtl="0">
              <a:lnSpc>
                <a:spcPct val="110000"/>
              </a:lnSpc>
              <a:spcBef>
                <a:spcPts val="24"/>
              </a:spcBef>
              <a:spcAft>
                <a:spcPts val="0"/>
              </a:spcAft>
              <a:buSzPts val="2420"/>
              <a:buChar char="▪"/>
            </a:pPr>
            <a:r>
              <a:rPr lang="en-US" dirty="0"/>
              <a:t>Next convert </a:t>
            </a:r>
            <a:r>
              <a:rPr lang="en-US" dirty="0">
                <a:latin typeface="Cambria Math"/>
                <a:ea typeface="Cambria Math"/>
                <a:cs typeface="Cambria Math"/>
                <a:sym typeface="Cambria Math"/>
              </a:rPr>
              <a:t>0b010</a:t>
            </a:r>
            <a:r>
              <a:rPr lang="en-US" dirty="0"/>
              <a:t> to decimal (result is 2)</a:t>
            </a:r>
            <a:endParaRPr dirty="0"/>
          </a:p>
          <a:p>
            <a:pPr marL="699516" lvl="1" indent="-342900" algn="l" rtl="0">
              <a:lnSpc>
                <a:spcPct val="110000"/>
              </a:lnSpc>
              <a:spcBef>
                <a:spcPts val="24"/>
              </a:spcBef>
              <a:spcAft>
                <a:spcPts val="0"/>
              </a:spcAft>
              <a:buSzPts val="2420"/>
              <a:buChar char="▪"/>
            </a:pPr>
            <a:r>
              <a:rPr lang="en-US" dirty="0"/>
              <a:t>Add the decimal numbers and convert back to binary</a:t>
            </a:r>
            <a:endParaRPr dirty="0"/>
          </a:p>
          <a:p>
            <a:pPr marL="1051560" lvl="2" indent="-274320" algn="l" rtl="0">
              <a:lnSpc>
                <a:spcPct val="110000"/>
              </a:lnSpc>
              <a:spcBef>
                <a:spcPts val="0"/>
              </a:spcBef>
              <a:spcAft>
                <a:spcPts val="0"/>
              </a:spcAft>
              <a:buSzPts val="2200"/>
              <a:buChar char="•"/>
            </a:pPr>
            <a:r>
              <a:rPr lang="en-US" dirty="0">
                <a:latin typeface="Cambria Math"/>
                <a:ea typeface="Cambria Math"/>
                <a:cs typeface="Cambria Math"/>
                <a:sym typeface="Cambria Math"/>
              </a:rPr>
              <a:t>5 + 2 = 7</a:t>
            </a:r>
            <a:r>
              <a:rPr lang="en-US" dirty="0"/>
              <a:t>, which is </a:t>
            </a:r>
            <a:r>
              <a:rPr lang="en-US" dirty="0">
                <a:latin typeface="Cambria Math"/>
                <a:ea typeface="Cambria Math"/>
                <a:cs typeface="Cambria Math"/>
                <a:sym typeface="Cambria Math"/>
              </a:rPr>
              <a:t>0b111</a:t>
            </a:r>
            <a:r>
              <a:rPr lang="en-US" dirty="0"/>
              <a:t> in binary</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What’s more useful is understanding the rules of binary addition so we can teach them to a computer</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57" name="Google Shape;157;p1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19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6">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6">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6">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8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Project 2 Check-in</a:t>
            </a:r>
            <a:endParaRPr dirty="0"/>
          </a:p>
        </p:txBody>
      </p:sp>
      <p:sp>
        <p:nvSpPr>
          <p:cNvPr id="99" name="Google Shape;99;p89"/>
          <p:cNvSpPr txBox="1">
            <a:spLocks noGrp="1"/>
          </p:cNvSpPr>
          <p:nvPr>
            <p:ph type="body" idx="1"/>
          </p:nvPr>
        </p:nvSpPr>
        <p:spPr>
          <a:xfrm>
            <a:off x="396875" y="1362075"/>
            <a:ext cx="8490186" cy="4972050"/>
          </a:xfrm>
          <a:prstGeom prst="rect">
            <a:avLst/>
          </a:prstGeom>
          <a:noFill/>
          <a:ln>
            <a:noFill/>
          </a:ln>
        </p:spPr>
        <p:txBody>
          <a:bodyPr spcFirstLastPara="1" wrap="square" lIns="91425" tIns="45700" rIns="91425" bIns="45700" anchor="t" anchorCtr="0">
            <a:noAutofit/>
          </a:bodyPr>
          <a:lstStyle/>
          <a:p>
            <a:pPr marL="347472" lvl="0" indent="-347472"/>
            <a:r>
              <a:rPr lang="en-US" dirty="0"/>
              <a:t>How has Project 2 been coming along?</a:t>
            </a:r>
            <a:endParaRPr lang="en-US" altLang="zh-CN" sz="1200" dirty="0"/>
          </a:p>
          <a:p>
            <a:pPr marL="347472" indent="-347472"/>
            <a:endParaRPr lang="en-US" altLang="zh-CN" dirty="0"/>
          </a:p>
          <a:p>
            <a:pPr marL="347472" indent="-347472"/>
            <a:r>
              <a:rPr lang="en-US" altLang="zh-CN" dirty="0"/>
              <a:t>What questions do you have about Project 2?</a:t>
            </a:r>
          </a:p>
          <a:p>
            <a:pPr marL="347472" indent="-347472"/>
            <a:endParaRPr lang="en-US" altLang="zh-CN" dirty="0"/>
          </a:p>
          <a:p>
            <a:pPr marL="347472" indent="-347472"/>
            <a:r>
              <a:rPr lang="en-US" altLang="zh-CN" dirty="0"/>
              <a:t>Following the plan of action outlined in </a:t>
            </a:r>
            <a:r>
              <a:rPr lang="en-US" altLang="zh-CN" dirty="0">
                <a:solidFill>
                  <a:srgbClr val="0461C2"/>
                </a:solidFill>
                <a:hlinkClick r:id="rId3">
                  <a:extLst>
                    <a:ext uri="{A12FA001-AC4F-418D-AE19-62706E023703}">
                      <ahyp:hlinkClr xmlns:ahyp="http://schemas.microsoft.com/office/drawing/2018/hyperlinkcolor" val="tx"/>
                    </a:ext>
                  </a:extLst>
                </a:hlinkClick>
              </a:rPr>
              <a:t>slide 20</a:t>
            </a:r>
            <a:r>
              <a:rPr lang="en-US" altLang="zh-CN" dirty="0"/>
              <a:t> of last Thursday’s lecture will work for implementing most chips</a:t>
            </a:r>
          </a:p>
          <a:p>
            <a:pPr marL="347472" indent="-347472"/>
            <a:endParaRPr lang="en-US" altLang="zh-CN" dirty="0"/>
          </a:p>
          <a:p>
            <a:pPr marL="347472" indent="-347472"/>
            <a:r>
              <a:rPr lang="en-US" altLang="zh-CN" dirty="0"/>
              <a:t>Remember to double check your submission on GitLab</a:t>
            </a:r>
          </a:p>
          <a:p>
            <a:pPr marL="649224" lvl="1" indent="-283462">
              <a:buSzPts val="2080"/>
            </a:pPr>
            <a:r>
              <a:rPr lang="en-US" altLang="zh-CN" dirty="0"/>
              <a:t>Navigate to GitLab, open tags, and verify that the associated commit includes your expected changes</a:t>
            </a:r>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a:p>
            <a:pPr marL="347472" lvl="0" indent="-215392" algn="l" rtl="0">
              <a:lnSpc>
                <a:spcPct val="100000"/>
              </a:lnSpc>
              <a:spcBef>
                <a:spcPts val="440"/>
              </a:spcBef>
              <a:spcAft>
                <a:spcPts val="0"/>
              </a:spcAft>
              <a:buSzPts val="2080"/>
              <a:buNone/>
            </a:pPr>
            <a:endParaRPr dirty="0"/>
          </a:p>
        </p:txBody>
      </p:sp>
      <p:sp>
        <p:nvSpPr>
          <p:cNvPr id="100" name="Google Shape;100;p8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extLst>
      <p:ext uri="{BB962C8B-B14F-4D97-AF65-F5344CB8AC3E}">
        <p14:creationId xmlns:p14="http://schemas.microsoft.com/office/powerpoint/2010/main" val="881954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3"/>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Case Study: Decimal Addition</a:t>
            </a:r>
            <a:endParaRPr/>
          </a:p>
        </p:txBody>
      </p:sp>
      <p:sp>
        <p:nvSpPr>
          <p:cNvPr id="163" name="Google Shape;163;p13"/>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nSpc>
                <a:spcPct val="114000"/>
              </a:lnSpc>
            </a:pPr>
            <a:r>
              <a:rPr lang="en-US" dirty="0"/>
              <a:t>Consider how we perform decimal addition</a:t>
            </a:r>
          </a:p>
          <a:p>
            <a:pPr marL="699516" lvl="1" indent="-342900">
              <a:lnSpc>
                <a:spcPct val="114000"/>
              </a:lnSpc>
            </a:pPr>
            <a:r>
              <a:rPr lang="en-US" dirty="0"/>
              <a:t>Right to left (least significant place to most significant place)</a:t>
            </a:r>
          </a:p>
          <a:p>
            <a:pPr marL="699516" lvl="1" indent="-342900">
              <a:lnSpc>
                <a:spcPct val="114000"/>
              </a:lnSpc>
            </a:pPr>
            <a:r>
              <a:rPr lang="en-US" dirty="0"/>
              <a:t>When a column’s result is more than one digit, carry over the digit that overflows</a:t>
            </a:r>
          </a:p>
          <a:p>
            <a:pPr marL="347472" lvl="0" indent="-347472" algn="l" rtl="0">
              <a:lnSpc>
                <a:spcPct val="114000"/>
              </a:lnSpc>
              <a:spcBef>
                <a:spcPts val="440"/>
              </a:spcBef>
              <a:spcAft>
                <a:spcPts val="0"/>
              </a:spcAft>
              <a:buSzPts val="2080"/>
              <a:buFont typeface="Noto Sans Symbols"/>
              <a:buChar char="❖"/>
            </a:pPr>
            <a:endParaRPr lang="en-US" dirty="0"/>
          </a:p>
          <a:p>
            <a:pPr marL="347472" lvl="0" indent="-347472" algn="l" rtl="0">
              <a:lnSpc>
                <a:spcPct val="114000"/>
              </a:lnSpc>
              <a:spcBef>
                <a:spcPts val="440"/>
              </a:spcBef>
              <a:spcAft>
                <a:spcPts val="0"/>
              </a:spcAft>
              <a:buSzPts val="2080"/>
              <a:buFont typeface="Noto Sans Symbols"/>
              <a:buChar char="❖"/>
            </a:pPr>
            <a:r>
              <a:rPr lang="en-US" dirty="0"/>
              <a:t>Example:</a:t>
            </a:r>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64" name="Google Shape;164;p13"/>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20</a:t>
            </a:fld>
            <a:endParaRPr/>
          </a:p>
        </p:txBody>
      </p:sp>
      <p:graphicFrame>
        <p:nvGraphicFramePr>
          <p:cNvPr id="6" name="Google Shape;173;g10aced22fbf_1_13" descr="This is a table depicting an example where adding two 4-bit numbers in binary. The table has four rows, each containing 4 digit spots listed from most significant bit to least significant bit left to right. The first is the row representing the carry bits (1 1 1 0). The second is a row representing x's value (0 0 1 1). The third is a row representing y's value (0 1 0 1). The last is a row representing the result (1 0 0 0). Note how the carry bit of the next column is determined by whether or not the previous column's bits create a result that fits in 1 or 2 bits. If the previous column's bits are 1 and 1, then the result is 10, and since we need 2 bits to represent 10, we place the 0 in the result for that column, and carry the 1 to the next column" title="Binary Addition Example">
            <a:extLst>
              <a:ext uri="{FF2B5EF4-FFF2-40B4-BE49-F238E27FC236}">
                <a16:creationId xmlns:a16="http://schemas.microsoft.com/office/drawing/2014/main" id="{CDF2743F-A9EB-47FE-8C49-497C158B019E}"/>
              </a:ext>
            </a:extLst>
          </p:cNvPr>
          <p:cNvGraphicFramePr/>
          <p:nvPr>
            <p:extLst>
              <p:ext uri="{D42A27DB-BD31-4B8C-83A1-F6EECF244321}">
                <p14:modId xmlns:p14="http://schemas.microsoft.com/office/powerpoint/2010/main" val="3932721901"/>
              </p:ext>
            </p:extLst>
          </p:nvPr>
        </p:nvGraphicFramePr>
        <p:xfrm>
          <a:off x="3138601" y="3429000"/>
          <a:ext cx="3554621" cy="2354559"/>
        </p:xfrm>
        <a:graphic>
          <a:graphicData uri="http://schemas.openxmlformats.org/drawingml/2006/table">
            <a:tbl>
              <a:tblPr>
                <a:noFill/>
              </a:tblPr>
              <a:tblGrid>
                <a:gridCol w="1316229">
                  <a:extLst>
                    <a:ext uri="{9D8B030D-6E8A-4147-A177-3AD203B41FA5}">
                      <a16:colId xmlns:a16="http://schemas.microsoft.com/office/drawing/2014/main" val="20000"/>
                    </a:ext>
                  </a:extLst>
                </a:gridCol>
                <a:gridCol w="559598">
                  <a:extLst>
                    <a:ext uri="{9D8B030D-6E8A-4147-A177-3AD203B41FA5}">
                      <a16:colId xmlns:a16="http://schemas.microsoft.com/office/drawing/2014/main" val="20001"/>
                    </a:ext>
                  </a:extLst>
                </a:gridCol>
                <a:gridCol w="559598">
                  <a:extLst>
                    <a:ext uri="{9D8B030D-6E8A-4147-A177-3AD203B41FA5}">
                      <a16:colId xmlns:a16="http://schemas.microsoft.com/office/drawing/2014/main" val="20002"/>
                    </a:ext>
                  </a:extLst>
                </a:gridCol>
                <a:gridCol w="559598">
                  <a:extLst>
                    <a:ext uri="{9D8B030D-6E8A-4147-A177-3AD203B41FA5}">
                      <a16:colId xmlns:a16="http://schemas.microsoft.com/office/drawing/2014/main" val="20003"/>
                    </a:ext>
                  </a:extLst>
                </a:gridCol>
                <a:gridCol w="559598">
                  <a:extLst>
                    <a:ext uri="{9D8B030D-6E8A-4147-A177-3AD203B41FA5}">
                      <a16:colId xmlns:a16="http://schemas.microsoft.com/office/drawing/2014/main" val="20004"/>
                    </a:ext>
                  </a:extLst>
                </a:gridCol>
              </a:tblGrid>
              <a:tr h="490459">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carry</a:t>
                      </a:r>
                      <a:endParaRPr sz="2600" u="none" strike="noStrike" cap="none" dirty="0">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617289">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5</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7</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8</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3</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07088">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2</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4</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5</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6</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90459">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sum</a:t>
                      </a:r>
                      <a:endParaRPr sz="2600" u="none" strike="noStrike" cap="none" dirty="0">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10aced22fbf_1_1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Binary Addition</a:t>
            </a:r>
            <a:endParaRPr/>
          </a:p>
        </p:txBody>
      </p:sp>
      <p:sp>
        <p:nvSpPr>
          <p:cNvPr id="171" name="Google Shape;171;g10aced22fbf_1_13"/>
          <p:cNvSpPr txBox="1">
            <a:spLocks noGrp="1"/>
          </p:cNvSpPr>
          <p:nvPr>
            <p:ph type="body" idx="1"/>
          </p:nvPr>
        </p:nvSpPr>
        <p:spPr>
          <a:xfrm>
            <a:off x="396875" y="1362075"/>
            <a:ext cx="8366100" cy="4971900"/>
          </a:xfrm>
          <a:prstGeom prst="rect">
            <a:avLst/>
          </a:prstGeom>
          <a:noFill/>
          <a:ln>
            <a:noFill/>
          </a:ln>
        </p:spPr>
        <p:txBody>
          <a:bodyPr spcFirstLastPara="1" wrap="square" lIns="91425" tIns="45700" rIns="91425" bIns="45700" anchor="t" anchorCtr="0">
            <a:noAutofit/>
          </a:bodyPr>
          <a:lstStyle/>
          <a:p>
            <a:pPr marL="347472" lvl="0" indent="-347472">
              <a:lnSpc>
                <a:spcPct val="114000"/>
              </a:lnSpc>
            </a:pPr>
            <a:r>
              <a:rPr lang="en-US" dirty="0"/>
              <a:t>Binary addition conceptually the same as decimal addition</a:t>
            </a:r>
          </a:p>
          <a:p>
            <a:pPr marL="699516" lvl="1" indent="-342900">
              <a:lnSpc>
                <a:spcPct val="114000"/>
              </a:lnSpc>
            </a:pPr>
            <a:r>
              <a:rPr lang="en-US" dirty="0"/>
              <a:t>Right to left (least significant place to most significant place)</a:t>
            </a:r>
          </a:p>
          <a:p>
            <a:pPr marL="699516" lvl="1" indent="-342900">
              <a:lnSpc>
                <a:spcPct val="114000"/>
              </a:lnSpc>
            </a:pPr>
            <a:r>
              <a:rPr lang="en-US" dirty="0"/>
              <a:t>When a column’s result is more than one digit, carry over the bit that overflows</a:t>
            </a:r>
          </a:p>
          <a:p>
            <a:pPr marL="347472" lvl="0" indent="-347472" algn="l" rtl="0">
              <a:lnSpc>
                <a:spcPct val="114000"/>
              </a:lnSpc>
              <a:spcBef>
                <a:spcPts val="440"/>
              </a:spcBef>
              <a:spcAft>
                <a:spcPts val="0"/>
              </a:spcAft>
              <a:buSzPts val="2080"/>
              <a:buFont typeface="Noto Sans Symbols"/>
              <a:buChar char="❖"/>
            </a:pPr>
            <a:endParaRPr lang="en-US" dirty="0"/>
          </a:p>
          <a:p>
            <a:pPr marL="347472" lvl="0" indent="-347472" algn="l" rtl="0">
              <a:lnSpc>
                <a:spcPct val="114000"/>
              </a:lnSpc>
              <a:spcBef>
                <a:spcPts val="440"/>
              </a:spcBef>
              <a:spcAft>
                <a:spcPts val="0"/>
              </a:spcAft>
              <a:buSzPts val="2080"/>
              <a:buFont typeface="Noto Sans Symbols"/>
              <a:buChar char="❖"/>
            </a:pPr>
            <a:r>
              <a:rPr lang="en-US" dirty="0"/>
              <a:t>Example:</a:t>
            </a:r>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72" name="Google Shape;172;g10aced22fbf_1_1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21</a:t>
            </a:fld>
            <a:endParaRPr/>
          </a:p>
        </p:txBody>
      </p:sp>
      <p:graphicFrame>
        <p:nvGraphicFramePr>
          <p:cNvPr id="173" name="Google Shape;173;g10aced22fbf_1_13" descr="This is a table depicting an example where adding two 4-bit numbers in binary. The table has four rows, each containing 4 digit spots listed from most significant bit to least significant bit left to right. The first is the row representing the carry bits (1 1 1 0). The second is a row representing x's value (0 0 1 1). The third is a row representing y's value (0 1 0 1). The last is a row representing the result (1 0 0 0). Note how the carry bit of the next column is determined by whether or not the previous column's bits create a result that fits in 1 or 2 bits. If the previous column's bits are 1 and 1, then the result is 10, and since we need 2 bits to represent 10, we place the 0 in the result for that column, and carry the 1 to the next column" title="Binary Addition Example"/>
          <p:cNvGraphicFramePr/>
          <p:nvPr>
            <p:extLst>
              <p:ext uri="{D42A27DB-BD31-4B8C-83A1-F6EECF244321}">
                <p14:modId xmlns:p14="http://schemas.microsoft.com/office/powerpoint/2010/main" val="3589005177"/>
              </p:ext>
            </p:extLst>
          </p:nvPr>
        </p:nvGraphicFramePr>
        <p:xfrm>
          <a:off x="3138601" y="3429000"/>
          <a:ext cx="3554621" cy="2354559"/>
        </p:xfrm>
        <a:graphic>
          <a:graphicData uri="http://schemas.openxmlformats.org/drawingml/2006/table">
            <a:tbl>
              <a:tblPr>
                <a:noFill/>
              </a:tblPr>
              <a:tblGrid>
                <a:gridCol w="1316229">
                  <a:extLst>
                    <a:ext uri="{9D8B030D-6E8A-4147-A177-3AD203B41FA5}">
                      <a16:colId xmlns:a16="http://schemas.microsoft.com/office/drawing/2014/main" val="20000"/>
                    </a:ext>
                  </a:extLst>
                </a:gridCol>
                <a:gridCol w="559598">
                  <a:extLst>
                    <a:ext uri="{9D8B030D-6E8A-4147-A177-3AD203B41FA5}">
                      <a16:colId xmlns:a16="http://schemas.microsoft.com/office/drawing/2014/main" val="20001"/>
                    </a:ext>
                  </a:extLst>
                </a:gridCol>
                <a:gridCol w="559598">
                  <a:extLst>
                    <a:ext uri="{9D8B030D-6E8A-4147-A177-3AD203B41FA5}">
                      <a16:colId xmlns:a16="http://schemas.microsoft.com/office/drawing/2014/main" val="20002"/>
                    </a:ext>
                  </a:extLst>
                </a:gridCol>
                <a:gridCol w="559598">
                  <a:extLst>
                    <a:ext uri="{9D8B030D-6E8A-4147-A177-3AD203B41FA5}">
                      <a16:colId xmlns:a16="http://schemas.microsoft.com/office/drawing/2014/main" val="20003"/>
                    </a:ext>
                  </a:extLst>
                </a:gridCol>
                <a:gridCol w="559598">
                  <a:extLst>
                    <a:ext uri="{9D8B030D-6E8A-4147-A177-3AD203B41FA5}">
                      <a16:colId xmlns:a16="http://schemas.microsoft.com/office/drawing/2014/main" val="20004"/>
                    </a:ext>
                  </a:extLst>
                </a:gridCol>
              </a:tblGrid>
              <a:tr h="490459">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carry</a:t>
                      </a:r>
                      <a:endParaRPr sz="2600" u="none" strike="noStrike" cap="none" dirty="0">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617289">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0</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1</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1</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07088">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90459">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sum</a:t>
                      </a:r>
                      <a:endParaRPr sz="2600" u="none" strike="noStrike" cap="none" dirty="0">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Binary Overflow</a:t>
            </a:r>
            <a:endParaRPr dirty="0"/>
          </a:p>
        </p:txBody>
      </p:sp>
      <p:sp>
        <p:nvSpPr>
          <p:cNvPr id="179" name="Google Shape;179;p1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if there’s a carry bit in the last column?</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Example: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180" name="Google Shape;180;p1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22</a:t>
            </a:fld>
            <a:endParaRPr/>
          </a:p>
        </p:txBody>
      </p:sp>
      <p:graphicFrame>
        <p:nvGraphicFramePr>
          <p:cNvPr id="181" name="Google Shape;181;p14"/>
          <p:cNvGraphicFramePr/>
          <p:nvPr>
            <p:extLst>
              <p:ext uri="{D42A27DB-BD31-4B8C-83A1-F6EECF244321}">
                <p14:modId xmlns:p14="http://schemas.microsoft.com/office/powerpoint/2010/main" val="224378493"/>
              </p:ext>
            </p:extLst>
          </p:nvPr>
        </p:nvGraphicFramePr>
        <p:xfrm>
          <a:off x="2821556" y="2395525"/>
          <a:ext cx="4027250" cy="2905150"/>
        </p:xfrm>
        <a:graphic>
          <a:graphicData uri="http://schemas.openxmlformats.org/drawingml/2006/table">
            <a:tbl>
              <a:tblPr>
                <a:noFill/>
              </a:tblPr>
              <a:tblGrid>
                <a:gridCol w="1491250">
                  <a:extLst>
                    <a:ext uri="{9D8B030D-6E8A-4147-A177-3AD203B41FA5}">
                      <a16:colId xmlns:a16="http://schemas.microsoft.com/office/drawing/2014/main" val="20000"/>
                    </a:ext>
                  </a:extLst>
                </a:gridCol>
                <a:gridCol w="634000">
                  <a:extLst>
                    <a:ext uri="{9D8B030D-6E8A-4147-A177-3AD203B41FA5}">
                      <a16:colId xmlns:a16="http://schemas.microsoft.com/office/drawing/2014/main" val="20001"/>
                    </a:ext>
                  </a:extLst>
                </a:gridCol>
                <a:gridCol w="634000">
                  <a:extLst>
                    <a:ext uri="{9D8B030D-6E8A-4147-A177-3AD203B41FA5}">
                      <a16:colId xmlns:a16="http://schemas.microsoft.com/office/drawing/2014/main" val="20002"/>
                    </a:ext>
                  </a:extLst>
                </a:gridCol>
                <a:gridCol w="634000">
                  <a:extLst>
                    <a:ext uri="{9D8B030D-6E8A-4147-A177-3AD203B41FA5}">
                      <a16:colId xmlns:a16="http://schemas.microsoft.com/office/drawing/2014/main" val="20003"/>
                    </a:ext>
                  </a:extLst>
                </a:gridCol>
                <a:gridCol w="634000">
                  <a:extLst>
                    <a:ext uri="{9D8B030D-6E8A-4147-A177-3AD203B41FA5}">
                      <a16:colId xmlns:a16="http://schemas.microsoft.com/office/drawing/2014/main" val="20004"/>
                    </a:ext>
                  </a:extLst>
                </a:gridCol>
              </a:tblGrid>
              <a:tr h="6768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carry</a:t>
                      </a:r>
                      <a:endParaRPr sz="2600" u="none" strike="noStrike" cap="none" dirty="0">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851800">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1</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99750">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dirty="0">
                          <a:latin typeface="Cambria Math"/>
                          <a:ea typeface="Cambria Math"/>
                          <a:cs typeface="Cambria Math"/>
                          <a:sym typeface="Cambria Math"/>
                        </a:rPr>
                        <a:t>0</a:t>
                      </a: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768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sum</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Binary Overflow</a:t>
            </a:r>
            <a:endParaRPr dirty="0"/>
          </a:p>
        </p:txBody>
      </p:sp>
      <p:sp>
        <p:nvSpPr>
          <p:cNvPr id="187" name="Google Shape;187;p6"/>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What if there’s a carry bit in the last column?</a:t>
            </a:r>
            <a:endParaRPr/>
          </a:p>
          <a:p>
            <a:pPr marL="347472" lvl="0" indent="-215392" algn="l" rtl="0">
              <a:lnSpc>
                <a:spcPct val="110000"/>
              </a:lnSpc>
              <a:spcBef>
                <a:spcPts val="440"/>
              </a:spcBef>
              <a:spcAft>
                <a:spcPts val="0"/>
              </a:spcAft>
              <a:buSzPts val="2080"/>
              <a:buFont typeface="Noto Sans Symbols"/>
              <a:buNone/>
            </a:pPr>
            <a:endParaRPr/>
          </a:p>
          <a:p>
            <a:pPr marL="347472" lvl="0" indent="-347472" algn="l" rtl="0">
              <a:lnSpc>
                <a:spcPct val="110000"/>
              </a:lnSpc>
              <a:spcBef>
                <a:spcPts val="440"/>
              </a:spcBef>
              <a:spcAft>
                <a:spcPts val="0"/>
              </a:spcAft>
              <a:buSzPts val="2080"/>
              <a:buFont typeface="Noto Sans Symbols"/>
              <a:buChar char="❖"/>
            </a:pPr>
            <a:r>
              <a:rPr lang="en-US"/>
              <a:t>We can’t represent it in our fixed-width numbers</a:t>
            </a:r>
            <a:endParaRPr/>
          </a:p>
          <a:p>
            <a:pPr marL="699516" lvl="1" indent="-342900" algn="l" rtl="0">
              <a:lnSpc>
                <a:spcPct val="110000"/>
              </a:lnSpc>
              <a:spcBef>
                <a:spcPts val="24"/>
              </a:spcBef>
              <a:spcAft>
                <a:spcPts val="0"/>
              </a:spcAft>
              <a:buSzPts val="2420"/>
              <a:buChar char="▪"/>
            </a:pPr>
            <a:r>
              <a:rPr lang="en-US"/>
              <a:t>We are going to “drop” or ignore the extra carry bit</a:t>
            </a: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188" name="Google Shape;188;p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23</a:t>
            </a:fld>
            <a:endParaRPr/>
          </a:p>
        </p:txBody>
      </p:sp>
      <p:graphicFrame>
        <p:nvGraphicFramePr>
          <p:cNvPr id="189" name="Google Shape;189;p6"/>
          <p:cNvGraphicFramePr/>
          <p:nvPr/>
        </p:nvGraphicFramePr>
        <p:xfrm>
          <a:off x="1609979" y="3517196"/>
          <a:ext cx="4661250" cy="2905150"/>
        </p:xfrm>
        <a:graphic>
          <a:graphicData uri="http://schemas.openxmlformats.org/drawingml/2006/table">
            <a:tbl>
              <a:tblPr>
                <a:noFill/>
              </a:tblPr>
              <a:tblGrid>
                <a:gridCol w="1491250">
                  <a:extLst>
                    <a:ext uri="{9D8B030D-6E8A-4147-A177-3AD203B41FA5}">
                      <a16:colId xmlns:a16="http://schemas.microsoft.com/office/drawing/2014/main" val="20000"/>
                    </a:ext>
                  </a:extLst>
                </a:gridCol>
                <a:gridCol w="634000">
                  <a:extLst>
                    <a:ext uri="{9D8B030D-6E8A-4147-A177-3AD203B41FA5}">
                      <a16:colId xmlns:a16="http://schemas.microsoft.com/office/drawing/2014/main" val="20001"/>
                    </a:ext>
                  </a:extLst>
                </a:gridCol>
                <a:gridCol w="634000">
                  <a:extLst>
                    <a:ext uri="{9D8B030D-6E8A-4147-A177-3AD203B41FA5}">
                      <a16:colId xmlns:a16="http://schemas.microsoft.com/office/drawing/2014/main" val="20002"/>
                    </a:ext>
                  </a:extLst>
                </a:gridCol>
                <a:gridCol w="634000">
                  <a:extLst>
                    <a:ext uri="{9D8B030D-6E8A-4147-A177-3AD203B41FA5}">
                      <a16:colId xmlns:a16="http://schemas.microsoft.com/office/drawing/2014/main" val="20003"/>
                    </a:ext>
                  </a:extLst>
                </a:gridCol>
                <a:gridCol w="634000">
                  <a:extLst>
                    <a:ext uri="{9D8B030D-6E8A-4147-A177-3AD203B41FA5}">
                      <a16:colId xmlns:a16="http://schemas.microsoft.com/office/drawing/2014/main" val="20004"/>
                    </a:ext>
                  </a:extLst>
                </a:gridCol>
                <a:gridCol w="634000">
                  <a:extLst>
                    <a:ext uri="{9D8B030D-6E8A-4147-A177-3AD203B41FA5}">
                      <a16:colId xmlns:a16="http://schemas.microsoft.com/office/drawing/2014/main" val="20005"/>
                    </a:ext>
                  </a:extLst>
                </a:gridCol>
              </a:tblGrid>
              <a:tr h="6768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carry</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851800">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99750">
                <a:tc>
                  <a:txBody>
                    <a:bodyPr/>
                    <a:lstStyle/>
                    <a:p>
                      <a:pPr marL="0" marR="0" lvl="0" indent="0" algn="ctr" rtl="0">
                        <a:lnSpc>
                          <a:spcPct val="100000"/>
                        </a:lnSpc>
                        <a:spcBef>
                          <a:spcPts val="0"/>
                        </a:spcBef>
                        <a:spcAft>
                          <a:spcPts val="0"/>
                        </a:spcAft>
                        <a:buClr>
                          <a:srgbClr val="000000"/>
                        </a:buClr>
                        <a:buSzPts val="2600"/>
                        <a:buFont typeface="Arial"/>
                        <a:buNone/>
                      </a:pPr>
                      <a:r>
                        <a:rPr lang="en-US" sz="2600">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768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sum</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5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Five-minute Break!</a:t>
            </a:r>
            <a:endParaRPr dirty="0"/>
          </a:p>
        </p:txBody>
      </p:sp>
      <p:sp>
        <p:nvSpPr>
          <p:cNvPr id="283" name="Google Shape;283;p5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t>Feel free to stand up, stretch, use the restroom, drink some water, review your notes, or ask questions</a:t>
            </a:r>
          </a:p>
          <a:p>
            <a:pPr marL="649224" lvl="1" indent="-283463" algn="l" rtl="0">
              <a:lnSpc>
                <a:spcPct val="100000"/>
              </a:lnSpc>
              <a:spcBef>
                <a:spcPts val="24"/>
              </a:spcBef>
              <a:spcAft>
                <a:spcPts val="0"/>
              </a:spcAft>
              <a:buSzPts val="2420"/>
              <a:buChar char="▪"/>
            </a:pPr>
            <a:endParaRPr lang="en-US" dirty="0"/>
          </a:p>
          <a:p>
            <a:pPr marL="347472" lvl="0" indent="-347472"/>
            <a:r>
              <a:rPr lang="en-US" dirty="0"/>
              <a:t>We’ll be back at:</a:t>
            </a:r>
          </a:p>
        </p:txBody>
      </p:sp>
      <p:sp>
        <p:nvSpPr>
          <p:cNvPr id="284" name="Google Shape;284;p5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pic>
        <p:nvPicPr>
          <p:cNvPr id="1026" name="Picture 2" descr="School Breaks Should Be BREAKS - Helping Moms Connect">
            <a:extLst>
              <a:ext uri="{FF2B5EF4-FFF2-40B4-BE49-F238E27FC236}">
                <a16:creationId xmlns:a16="http://schemas.microsoft.com/office/drawing/2014/main" id="{D74876A3-2D7D-26BC-047E-E12B1A513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6485" y="3848100"/>
            <a:ext cx="4247048" cy="221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074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Combating Procrastination</a:t>
            </a:r>
          </a:p>
          <a:p>
            <a:pPr marL="640080" lvl="1" indent="-283464"/>
            <a:r>
              <a:rPr lang="en-US" dirty="0">
                <a:solidFill>
                  <a:schemeClr val="tx1"/>
                </a:solidFill>
              </a:rPr>
              <a:t>Procrastination Reflection and Avoidance Tips</a:t>
            </a:r>
          </a:p>
          <a:p>
            <a:pPr marL="356616" lvl="1" indent="0" algn="l" rtl="0">
              <a:lnSpc>
                <a:spcPct val="110000"/>
              </a:lnSpc>
              <a:spcBef>
                <a:spcPts val="24"/>
              </a:spcBef>
              <a:spcAft>
                <a:spcPts val="0"/>
              </a:spcAft>
              <a:buSzPts val="2420"/>
              <a:buNone/>
            </a:pPr>
            <a:endParaRPr dirty="0">
              <a:solidFill>
                <a:schemeClr val="tx1"/>
              </a:solidFill>
            </a:endParaRPr>
          </a:p>
          <a:p>
            <a:pPr marL="347472" lvl="0" indent="-347472"/>
            <a:r>
              <a:rPr lang="en-US" dirty="0">
                <a:solidFill>
                  <a:schemeClr val="tx1"/>
                </a:solidFill>
              </a:rPr>
              <a:t>Overview of Numbers in Binary</a:t>
            </a:r>
          </a:p>
          <a:p>
            <a:pPr marL="640080" lvl="1" indent="-283464"/>
            <a:r>
              <a:rPr lang="en-US" dirty="0">
                <a:solidFill>
                  <a:schemeClr val="tx1"/>
                </a:solidFill>
              </a:rPr>
              <a:t>Comparison Between Binary and Decimal</a:t>
            </a:r>
          </a:p>
          <a:p>
            <a:pPr marL="640080" lvl="1" indent="-283464"/>
            <a:endParaRPr lang="en-US" dirty="0"/>
          </a:p>
          <a:p>
            <a:pPr marL="347472" lvl="0" indent="-347472"/>
            <a:r>
              <a:rPr lang="en-US" dirty="0"/>
              <a:t>Boolean Arithmetic</a:t>
            </a:r>
          </a:p>
          <a:p>
            <a:pPr marL="640080" lvl="1" indent="-283464"/>
            <a:r>
              <a:rPr lang="en-US" dirty="0"/>
              <a:t>Addition Operator and Handling Binary Overflow</a:t>
            </a:r>
          </a:p>
          <a:p>
            <a:pPr marL="356616" lvl="1" indent="0">
              <a:buNone/>
            </a:pPr>
            <a:endParaRPr dirty="0"/>
          </a:p>
          <a:p>
            <a:pPr marL="347472" lvl="0" indent="-347472" algn="l" rtl="0">
              <a:lnSpc>
                <a:spcPct val="110000"/>
              </a:lnSpc>
              <a:spcBef>
                <a:spcPts val="440"/>
              </a:spcBef>
              <a:spcAft>
                <a:spcPts val="0"/>
              </a:spcAft>
              <a:buSzPts val="2080"/>
              <a:buFont typeface="Noto Sans Symbols"/>
              <a:buChar char="❖"/>
            </a:pPr>
            <a:r>
              <a:rPr lang="en-US" b="1" dirty="0">
                <a:solidFill>
                  <a:srgbClr val="4A2A84"/>
                </a:solidFill>
              </a:rPr>
              <a:t>Circuits for Adding Binary Numbers</a:t>
            </a:r>
            <a:endParaRPr b="1" dirty="0">
              <a:solidFill>
                <a:srgbClr val="4A2A84"/>
              </a:solidFill>
            </a:endParaRPr>
          </a:p>
          <a:p>
            <a:pPr marL="640080" lvl="1" indent="-283464" algn="l" rtl="0">
              <a:lnSpc>
                <a:spcPct val="110000"/>
              </a:lnSpc>
              <a:spcBef>
                <a:spcPts val="24"/>
              </a:spcBef>
              <a:spcAft>
                <a:spcPts val="0"/>
              </a:spcAft>
              <a:buSzPts val="2420"/>
              <a:buChar char="▪"/>
            </a:pPr>
            <a:r>
              <a:rPr lang="en-US" b="1" dirty="0">
                <a:solidFill>
                  <a:srgbClr val="4A2A84"/>
                </a:solidFill>
              </a:rPr>
              <a:t>Overview of the Half Adder and Full Adder</a:t>
            </a:r>
            <a:endParaRPr b="1" dirty="0">
              <a:solidFill>
                <a:srgbClr val="4A2A84"/>
              </a:solidFill>
            </a:endParaRPr>
          </a:p>
          <a:p>
            <a:pPr marL="0" lvl="0" indent="0" algn="l" rtl="0">
              <a:lnSpc>
                <a:spcPct val="110000"/>
              </a:lnSpc>
              <a:spcBef>
                <a:spcPts val="440"/>
              </a:spcBef>
              <a:spcAft>
                <a:spcPts val="0"/>
              </a:spcAft>
              <a:buSzPts val="2080"/>
              <a:buNone/>
            </a:pPr>
            <a:endParaRPr dirty="0"/>
          </a:p>
        </p:txBody>
      </p:sp>
      <p:sp>
        <p:nvSpPr>
          <p:cNvPr id="48" name="Google Shape;48;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9" name="Google Shape;49;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25</a:t>
            </a:fld>
            <a:endParaRPr/>
          </a:p>
        </p:txBody>
      </p:sp>
    </p:spTree>
    <p:extLst>
      <p:ext uri="{BB962C8B-B14F-4D97-AF65-F5344CB8AC3E}">
        <p14:creationId xmlns:p14="http://schemas.microsoft.com/office/powerpoint/2010/main" val="389114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1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Half Adder</a:t>
            </a:r>
            <a:endParaRPr/>
          </a:p>
        </p:txBody>
      </p:sp>
      <p:sp>
        <p:nvSpPr>
          <p:cNvPr id="230" name="Google Shape;230;p18"/>
          <p:cNvSpPr txBox="1">
            <a:spLocks noGrp="1"/>
          </p:cNvSpPr>
          <p:nvPr>
            <p:ph type="body" idx="1"/>
          </p:nvPr>
        </p:nvSpPr>
        <p:spPr>
          <a:xfrm>
            <a:off x="396876" y="1362075"/>
            <a:ext cx="8228650"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Circuit for adding two bits together</a:t>
            </a:r>
            <a:endParaRPr dirty="0"/>
          </a:p>
          <a:p>
            <a:pPr marL="457200" lvl="1"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Takes in two inputs: </a:t>
            </a:r>
            <a:r>
              <a:rPr lang="en-US" dirty="0">
                <a:latin typeface="Courier New"/>
                <a:ea typeface="Courier New"/>
                <a:cs typeface="Courier New"/>
                <a:sym typeface="Courier New"/>
              </a:rPr>
              <a:t>a</a:t>
            </a:r>
            <a:r>
              <a:rPr lang="en-US" dirty="0"/>
              <a:t>,</a:t>
            </a:r>
            <a:r>
              <a:rPr lang="en-US" dirty="0">
                <a:latin typeface="Courier New" panose="02070309020205020404" pitchFamily="49" charset="0"/>
                <a:cs typeface="Courier New" panose="02070309020205020404" pitchFamily="49" charset="0"/>
              </a:rPr>
              <a:t> </a:t>
            </a:r>
            <a:r>
              <a:rPr lang="en-US" dirty="0">
                <a:latin typeface="Courier New"/>
                <a:ea typeface="Courier New"/>
                <a:cs typeface="Courier New"/>
                <a:sym typeface="Courier New"/>
              </a:rPr>
              <a:t>b</a:t>
            </a:r>
            <a:endParaRPr dirty="0">
              <a:latin typeface="Courier New"/>
              <a:ea typeface="Courier New"/>
              <a:cs typeface="Courier New"/>
              <a:sym typeface="Courier New"/>
            </a:endParaRPr>
          </a:p>
          <a:p>
            <a:pPr marL="699516" lvl="1" indent="-342900" algn="l" rtl="0">
              <a:lnSpc>
                <a:spcPct val="110000"/>
              </a:lnSpc>
              <a:spcBef>
                <a:spcPts val="24"/>
              </a:spcBef>
              <a:spcAft>
                <a:spcPts val="0"/>
              </a:spcAft>
              <a:buSzPts val="2420"/>
              <a:buChar char="▪"/>
            </a:pPr>
            <a:r>
              <a:rPr lang="en-US" dirty="0">
                <a:latin typeface="Courier New"/>
                <a:ea typeface="Courier New"/>
                <a:cs typeface="Courier New"/>
                <a:sym typeface="Courier New"/>
              </a:rPr>
              <a:t>a </a:t>
            </a:r>
            <a:r>
              <a:rPr lang="en-US" dirty="0"/>
              <a:t>is the first bit being added</a:t>
            </a:r>
            <a:endParaRPr dirty="0"/>
          </a:p>
          <a:p>
            <a:pPr marL="699516" lvl="1" indent="-342900" algn="l" rtl="0">
              <a:lnSpc>
                <a:spcPct val="110000"/>
              </a:lnSpc>
              <a:spcBef>
                <a:spcPts val="24"/>
              </a:spcBef>
              <a:spcAft>
                <a:spcPts val="0"/>
              </a:spcAft>
              <a:buSzPts val="2420"/>
              <a:buChar char="▪"/>
            </a:pPr>
            <a:r>
              <a:rPr lang="en-US" dirty="0">
                <a:latin typeface="Courier New"/>
                <a:ea typeface="Courier New"/>
                <a:cs typeface="Courier New"/>
                <a:sym typeface="Courier New"/>
              </a:rPr>
              <a:t>b </a:t>
            </a:r>
            <a:r>
              <a:rPr lang="en-US" dirty="0"/>
              <a:t>is the corresponding bit to be added</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31" name="Google Shape;231;p1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26</a:t>
            </a:fld>
            <a:endParaRPr/>
          </a:p>
        </p:txBody>
      </p:sp>
      <p:pic>
        <p:nvPicPr>
          <p:cNvPr id="232" name="Google Shape;232;p18" descr="Circuit diagram depicting a half adder. It shows the two inputs on the left, a and b, and the two outputs on the right, sum and carry" title="Circuit Diagram of Half Adder"/>
          <p:cNvPicPr preferRelativeResize="0"/>
          <p:nvPr/>
        </p:nvPicPr>
        <p:blipFill rotWithShape="1">
          <a:blip r:embed="rId3">
            <a:alphaModFix/>
          </a:blip>
          <a:srcRect/>
          <a:stretch/>
        </p:blipFill>
        <p:spPr>
          <a:xfrm>
            <a:off x="5948500" y="435676"/>
            <a:ext cx="2978075" cy="1242650"/>
          </a:xfrm>
          <a:prstGeom prst="rect">
            <a:avLst/>
          </a:prstGeom>
          <a:noFill/>
          <a:ln>
            <a:noFill/>
          </a:ln>
        </p:spPr>
      </p:pic>
      <p:sp>
        <p:nvSpPr>
          <p:cNvPr id="233" name="Google Shape;233;p18"/>
          <p:cNvSpPr txBox="1"/>
          <p:nvPr/>
        </p:nvSpPr>
        <p:spPr>
          <a:xfrm>
            <a:off x="357018" y="3890626"/>
            <a:ext cx="5438475" cy="4972050"/>
          </a:xfrm>
          <a:prstGeom prst="rect">
            <a:avLst/>
          </a:prstGeom>
          <a:noFill/>
          <a:ln>
            <a:noFill/>
          </a:ln>
        </p:spPr>
        <p:txBody>
          <a:bodyPr spcFirstLastPara="1" wrap="square" lIns="91425" tIns="45700" rIns="91425" bIns="45700" anchor="t" anchorCtr="0">
            <a:noAutofit/>
          </a:bodyPr>
          <a:lstStyle/>
          <a:p>
            <a:pPr marL="347472" marR="0" lvl="0" indent="-347472" algn="l" rtl="0">
              <a:lnSpc>
                <a:spcPct val="110000"/>
              </a:lnSpc>
              <a:spcBef>
                <a:spcPts val="440"/>
              </a:spcBef>
              <a:spcAft>
                <a:spcPts val="0"/>
              </a:spcAft>
              <a:buClr>
                <a:srgbClr val="4B2A85"/>
              </a:buClr>
              <a:buSzPts val="2080"/>
              <a:buFont typeface="Noto Sans Symbols"/>
              <a:buChar char="❖"/>
            </a:pPr>
            <a:r>
              <a:rPr lang="en-US" sz="2600" b="0" i="0" u="none" strike="noStrike" cap="none" dirty="0">
                <a:solidFill>
                  <a:schemeClr val="dk1"/>
                </a:solidFill>
                <a:latin typeface="Calibri"/>
                <a:ea typeface="Calibri"/>
                <a:cs typeface="Calibri"/>
                <a:sym typeface="Calibri"/>
              </a:rPr>
              <a:t>Produces two outputs: </a:t>
            </a:r>
            <a:r>
              <a:rPr lang="en-US" sz="2600" b="0" i="0" u="none" strike="noStrike" cap="none" dirty="0">
                <a:solidFill>
                  <a:schemeClr val="dk1"/>
                </a:solidFill>
                <a:latin typeface="Courier New"/>
                <a:ea typeface="Courier New"/>
                <a:cs typeface="Courier New"/>
                <a:sym typeface="Courier New"/>
              </a:rPr>
              <a:t>sum</a:t>
            </a:r>
            <a:r>
              <a:rPr lang="en-US" sz="2600" b="0" i="0" u="none" strike="noStrike" cap="none" dirty="0">
                <a:solidFill>
                  <a:schemeClr val="dk1"/>
                </a:solidFill>
                <a:latin typeface="Calibri"/>
                <a:ea typeface="Calibri"/>
                <a:cs typeface="Calibri"/>
                <a:sym typeface="Calibri"/>
              </a:rPr>
              <a:t>,</a:t>
            </a:r>
            <a:r>
              <a:rPr lang="en-US" sz="2600" b="0" i="0" u="none" strike="noStrike" cap="none" dirty="0">
                <a:solidFill>
                  <a:schemeClr val="dk1"/>
                </a:solidFill>
                <a:latin typeface="Courier New" panose="02070309020205020404" pitchFamily="49" charset="0"/>
                <a:ea typeface="Calibri"/>
                <a:cs typeface="Courier New" panose="02070309020205020404" pitchFamily="49" charset="0"/>
                <a:sym typeface="Calibri"/>
              </a:rPr>
              <a:t> </a:t>
            </a:r>
            <a:r>
              <a:rPr lang="en-US" sz="2600" b="0" i="0" u="none" strike="noStrike" cap="none" dirty="0">
                <a:solidFill>
                  <a:schemeClr val="dk1"/>
                </a:solidFill>
                <a:latin typeface="Courier New"/>
                <a:ea typeface="Courier New"/>
                <a:cs typeface="Courier New"/>
                <a:sym typeface="Courier New"/>
              </a:rPr>
              <a:t>carry</a:t>
            </a:r>
            <a:endParaRPr sz="2600" b="0" i="0" u="none" strike="noStrike" cap="none" dirty="0">
              <a:solidFill>
                <a:schemeClr val="dk1"/>
              </a:solidFill>
              <a:latin typeface="Calibri"/>
              <a:ea typeface="Calibri"/>
              <a:cs typeface="Calibri"/>
              <a:sym typeface="Calibri"/>
            </a:endParaRPr>
          </a:p>
          <a:p>
            <a:pPr marL="699516" marR="0" lvl="1" indent="-342900" algn="l" rtl="0">
              <a:lnSpc>
                <a:spcPct val="110000"/>
              </a:lnSpc>
              <a:spcBef>
                <a:spcPts val="24"/>
              </a:spcBef>
              <a:spcAft>
                <a:spcPts val="0"/>
              </a:spcAft>
              <a:buClr>
                <a:srgbClr val="4B2A85"/>
              </a:buClr>
              <a:buSzPts val="2420"/>
              <a:buFont typeface="Noto Sans Symbols"/>
              <a:buChar char="▪"/>
            </a:pPr>
            <a:r>
              <a:rPr lang="en-US" sz="2200" b="0" i="0" u="none" strike="noStrike" cap="none" dirty="0">
                <a:solidFill>
                  <a:schemeClr val="dk1"/>
                </a:solidFill>
                <a:latin typeface="Courier New"/>
                <a:ea typeface="Courier New"/>
                <a:cs typeface="Courier New"/>
                <a:sym typeface="Courier New"/>
              </a:rPr>
              <a:t>sum </a:t>
            </a:r>
            <a:r>
              <a:rPr lang="en-US" sz="2200" b="0" i="0" u="none" strike="noStrike" cap="none" dirty="0">
                <a:solidFill>
                  <a:schemeClr val="dk1"/>
                </a:solidFill>
                <a:latin typeface="Calibri"/>
                <a:ea typeface="Calibri"/>
                <a:cs typeface="Calibri"/>
                <a:sym typeface="Calibri"/>
              </a:rPr>
              <a:t>is the value to be put for this column in the result</a:t>
            </a:r>
            <a:endParaRPr sz="2200" b="0" i="0" u="none" strike="noStrike" cap="none" dirty="0">
              <a:solidFill>
                <a:schemeClr val="dk1"/>
              </a:solidFill>
              <a:latin typeface="Courier New"/>
              <a:ea typeface="Courier New"/>
              <a:cs typeface="Courier New"/>
              <a:sym typeface="Courier New"/>
            </a:endParaRPr>
          </a:p>
          <a:p>
            <a:pPr marL="699516" marR="0" lvl="1" indent="-342900" algn="l" rtl="0">
              <a:lnSpc>
                <a:spcPct val="110000"/>
              </a:lnSpc>
              <a:spcBef>
                <a:spcPts val="24"/>
              </a:spcBef>
              <a:spcAft>
                <a:spcPts val="0"/>
              </a:spcAft>
              <a:buClr>
                <a:srgbClr val="4B2A85"/>
              </a:buClr>
              <a:buSzPts val="2420"/>
              <a:buFont typeface="Noto Sans Symbols"/>
              <a:buChar char="▪"/>
            </a:pPr>
            <a:r>
              <a:rPr lang="en-US" sz="2200" b="0" i="0" u="none" strike="noStrike" cap="none" dirty="0">
                <a:solidFill>
                  <a:schemeClr val="dk1"/>
                </a:solidFill>
                <a:latin typeface="Courier New"/>
                <a:ea typeface="Courier New"/>
                <a:cs typeface="Courier New"/>
                <a:sym typeface="Courier New"/>
              </a:rPr>
              <a:t>carry </a:t>
            </a:r>
            <a:r>
              <a:rPr lang="en-US" sz="2200" b="0" i="0" u="none" strike="noStrike" cap="none" dirty="0">
                <a:solidFill>
                  <a:schemeClr val="dk1"/>
                </a:solidFill>
                <a:latin typeface="Calibri"/>
                <a:ea typeface="Calibri"/>
                <a:cs typeface="Calibri"/>
                <a:sym typeface="Calibri"/>
              </a:rPr>
              <a:t>is the value to be carried over to the next column</a:t>
            </a:r>
            <a:endParaRPr sz="1400" b="0" i="0" u="none" strike="noStrike" cap="none" dirty="0">
              <a:solidFill>
                <a:srgbClr val="000000"/>
              </a:solidFill>
              <a:latin typeface="Arial"/>
              <a:ea typeface="Arial"/>
              <a:cs typeface="Arial"/>
              <a:sym typeface="Arial"/>
            </a:endParaRPr>
          </a:p>
        </p:txBody>
      </p:sp>
      <p:sp>
        <p:nvSpPr>
          <p:cNvPr id="234" name="Google Shape;234;p18"/>
          <p:cNvSpPr/>
          <p:nvPr/>
        </p:nvSpPr>
        <p:spPr>
          <a:xfrm>
            <a:off x="5731098" y="3793787"/>
            <a:ext cx="3412902" cy="3063578"/>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500" b="0" i="0" u="none" strike="noStrike" cap="none">
                <a:solidFill>
                  <a:srgbClr val="018304"/>
                </a:solidFill>
                <a:latin typeface="Consolas"/>
                <a:ea typeface="Consolas"/>
                <a:cs typeface="Consolas"/>
                <a:sym typeface="Consolas"/>
              </a:rPr>
              <a:t>/**</a:t>
            </a:r>
            <a:endParaRPr sz="1500" b="0" i="0" u="none" strike="noStrike" cap="none">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chemeClr val="dk1"/>
              </a:buClr>
              <a:buSzPts val="1800"/>
              <a:buFont typeface="Arial"/>
              <a:buNone/>
            </a:pPr>
            <a:r>
              <a:rPr lang="en-US" sz="1500" b="0" i="0" u="none" strike="noStrike" cap="none">
                <a:solidFill>
                  <a:srgbClr val="018304"/>
                </a:solidFill>
                <a:latin typeface="Consolas"/>
                <a:ea typeface="Consolas"/>
                <a:cs typeface="Consolas"/>
                <a:sym typeface="Consolas"/>
              </a:rPr>
              <a:t> * Computes the sum of 2 bits</a:t>
            </a:r>
            <a:endParaRPr sz="1500" b="0" i="0" u="none" strike="noStrike" cap="none">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chemeClr val="dk1"/>
              </a:buClr>
              <a:buSzPts val="1800"/>
              <a:buFont typeface="Arial"/>
              <a:buNone/>
            </a:pPr>
            <a:r>
              <a:rPr lang="en-US" sz="1500" b="0" i="0" u="none" strike="noStrike" cap="none">
                <a:solidFill>
                  <a:srgbClr val="018304"/>
                </a:solidFill>
                <a:latin typeface="Consolas"/>
                <a:ea typeface="Consolas"/>
                <a:cs typeface="Consolas"/>
                <a:sym typeface="Consolas"/>
              </a:rPr>
              <a:t> */</a:t>
            </a:r>
            <a:endParaRPr sz="1500" b="0" i="0" u="none" strike="noStrike" cap="none">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chemeClr val="dk1"/>
              </a:buClr>
              <a:buSzPts val="1800"/>
              <a:buFont typeface="Arial"/>
              <a:buNone/>
            </a:pPr>
            <a:br>
              <a:rPr lang="en-US" sz="1500" b="0" i="0" u="none" strike="noStrike" cap="none">
                <a:solidFill>
                  <a:srgbClr val="000000"/>
                </a:solidFill>
                <a:latin typeface="Consolas"/>
                <a:ea typeface="Consolas"/>
                <a:cs typeface="Consolas"/>
                <a:sym typeface="Consolas"/>
              </a:rPr>
            </a:br>
            <a:r>
              <a:rPr lang="en-US" sz="1500" b="0" i="0" u="none" strike="noStrike" cap="none">
                <a:solidFill>
                  <a:srgbClr val="3333CC"/>
                </a:solidFill>
                <a:latin typeface="Consolas"/>
                <a:ea typeface="Consolas"/>
                <a:cs typeface="Consolas"/>
                <a:sym typeface="Consolas"/>
              </a:rPr>
              <a:t>CHIP</a:t>
            </a:r>
            <a:r>
              <a:rPr lang="en-US" sz="1500" b="0" i="0" u="none" strike="noStrike" cap="none">
                <a:solidFill>
                  <a:srgbClr val="000000"/>
                </a:solidFill>
                <a:latin typeface="Consolas"/>
                <a:ea typeface="Consolas"/>
                <a:cs typeface="Consolas"/>
                <a:sym typeface="Consolas"/>
              </a:rPr>
              <a:t> HalfAdder {</a:t>
            </a:r>
            <a:endParaRPr sz="1500" b="0" i="0" u="none" strike="noStrike" cap="none">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a:solidFill>
                  <a:srgbClr val="000000"/>
                </a:solidFill>
                <a:latin typeface="Consolas"/>
                <a:ea typeface="Consolas"/>
                <a:cs typeface="Consolas"/>
                <a:sym typeface="Consolas"/>
              </a:rPr>
              <a:t>    </a:t>
            </a:r>
            <a:r>
              <a:rPr lang="en-US" sz="1500" b="0" i="0" u="none" strike="noStrike" cap="none">
                <a:solidFill>
                  <a:srgbClr val="3333CC"/>
                </a:solidFill>
                <a:latin typeface="Consolas"/>
                <a:ea typeface="Consolas"/>
                <a:cs typeface="Consolas"/>
                <a:sym typeface="Consolas"/>
              </a:rPr>
              <a:t>IN</a:t>
            </a:r>
            <a:r>
              <a:rPr lang="en-US" sz="1500" b="0" i="0" u="none" strike="noStrike" cap="none">
                <a:solidFill>
                  <a:srgbClr val="000000"/>
                </a:solidFill>
                <a:latin typeface="Consolas"/>
                <a:ea typeface="Consolas"/>
                <a:cs typeface="Consolas"/>
                <a:sym typeface="Consolas"/>
              </a:rPr>
              <a:t> a, b;</a:t>
            </a:r>
            <a:endParaRPr sz="1500" b="0" i="0" u="none" strike="noStrike" cap="none">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a:solidFill>
                  <a:srgbClr val="000000"/>
                </a:solidFill>
                <a:latin typeface="Consolas"/>
                <a:ea typeface="Consolas"/>
                <a:cs typeface="Consolas"/>
                <a:sym typeface="Consolas"/>
              </a:rPr>
              <a:t>    </a:t>
            </a:r>
            <a:r>
              <a:rPr lang="en-US" sz="1500" b="0" i="0" u="none" strike="noStrike" cap="none">
                <a:solidFill>
                  <a:srgbClr val="3333CC"/>
                </a:solidFill>
                <a:latin typeface="Consolas"/>
                <a:ea typeface="Consolas"/>
                <a:cs typeface="Consolas"/>
                <a:sym typeface="Consolas"/>
              </a:rPr>
              <a:t>OUT</a:t>
            </a:r>
            <a:r>
              <a:rPr lang="en-US" sz="1500" b="0" i="0" u="none" strike="noStrike" cap="none">
                <a:solidFill>
                  <a:srgbClr val="000000"/>
                </a:solidFill>
                <a:latin typeface="Consolas"/>
                <a:ea typeface="Consolas"/>
                <a:cs typeface="Consolas"/>
                <a:sym typeface="Consolas"/>
              </a:rPr>
              <a:t> sum, carry;</a:t>
            </a:r>
            <a:endParaRPr sz="1500" b="0" i="0" u="none" strike="noStrike" cap="none">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br>
              <a:rPr lang="en-US" sz="1500" b="0" i="0" u="none" strike="noStrike" cap="none">
                <a:solidFill>
                  <a:srgbClr val="000000"/>
                </a:solidFill>
                <a:latin typeface="Consolas"/>
                <a:ea typeface="Consolas"/>
                <a:cs typeface="Consolas"/>
                <a:sym typeface="Consolas"/>
              </a:rPr>
            </a:br>
            <a:r>
              <a:rPr lang="en-US" sz="1500" b="0" i="0" u="none" strike="noStrike" cap="none">
                <a:solidFill>
                  <a:srgbClr val="000000"/>
                </a:solidFill>
                <a:latin typeface="Consolas"/>
                <a:ea typeface="Consolas"/>
                <a:cs typeface="Consolas"/>
                <a:sym typeface="Consolas"/>
              </a:rPr>
              <a:t>    </a:t>
            </a:r>
            <a:r>
              <a:rPr lang="en-US" sz="1500" b="0" i="0" u="none" strike="noStrike" cap="none">
                <a:solidFill>
                  <a:srgbClr val="3333CC"/>
                </a:solidFill>
                <a:latin typeface="Consolas"/>
                <a:ea typeface="Consolas"/>
                <a:cs typeface="Consolas"/>
                <a:sym typeface="Consolas"/>
              </a:rPr>
              <a:t>PARTS</a:t>
            </a:r>
            <a:r>
              <a:rPr lang="en-US" sz="1500" b="0" i="0" u="none" strike="noStrike" cap="none">
                <a:solidFill>
                  <a:srgbClr val="000000"/>
                </a:solidFill>
                <a:latin typeface="Consolas"/>
                <a:ea typeface="Consolas"/>
                <a:cs typeface="Consolas"/>
                <a:sym typeface="Consolas"/>
              </a:rPr>
              <a:t>:</a:t>
            </a:r>
            <a:endParaRPr sz="1500" b="0" i="0" u="none" strike="noStrike" cap="none">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a:solidFill>
                  <a:srgbClr val="018304"/>
                </a:solidFill>
                <a:latin typeface="Consolas"/>
                <a:ea typeface="Consolas"/>
                <a:cs typeface="Consolas"/>
                <a:sym typeface="Consolas"/>
              </a:rPr>
              <a:t>    // Put your code here:</a:t>
            </a:r>
            <a:endParaRPr sz="1500" b="0" i="0" u="none" strike="noStrike" cap="none">
              <a:solidFill>
                <a:srgbClr val="018304"/>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endParaRPr sz="1500" b="0" i="0" u="none" strike="noStrike" cap="none">
              <a:solidFill>
                <a:srgbClr val="009972"/>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a:solidFill>
                  <a:srgbClr val="000000"/>
                </a:solidFill>
                <a:latin typeface="Consolas"/>
                <a:ea typeface="Consolas"/>
                <a:cs typeface="Consolas"/>
                <a:sym typeface="Consolas"/>
              </a:rPr>
              <a:t>}</a:t>
            </a:r>
            <a:endParaRPr sz="1500" b="0" i="0" u="none" strike="noStrike" cap="none">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500" b="0" i="0" u="none" strike="noStrike" cap="none">
              <a:solidFill>
                <a:srgbClr val="000000"/>
              </a:solidFill>
              <a:latin typeface="Arial"/>
              <a:ea typeface="Arial"/>
              <a:cs typeface="Arial"/>
              <a:sym typeface="Arial"/>
            </a:endParaRPr>
          </a:p>
        </p:txBody>
      </p:sp>
      <p:graphicFrame>
        <p:nvGraphicFramePr>
          <p:cNvPr id="235" name="Google Shape;235;p18"/>
          <p:cNvGraphicFramePr/>
          <p:nvPr/>
        </p:nvGraphicFramePr>
        <p:xfrm>
          <a:off x="5948503" y="1766003"/>
          <a:ext cx="2978075" cy="1889640"/>
        </p:xfrm>
        <a:graphic>
          <a:graphicData uri="http://schemas.openxmlformats.org/drawingml/2006/table">
            <a:tbl>
              <a:tblPr>
                <a:noFill/>
              </a:tblPr>
              <a:tblGrid>
                <a:gridCol w="827775">
                  <a:extLst>
                    <a:ext uri="{9D8B030D-6E8A-4147-A177-3AD203B41FA5}">
                      <a16:colId xmlns:a16="http://schemas.microsoft.com/office/drawing/2014/main" val="20000"/>
                    </a:ext>
                  </a:extLst>
                </a:gridCol>
                <a:gridCol w="537575">
                  <a:extLst>
                    <a:ext uri="{9D8B030D-6E8A-4147-A177-3AD203B41FA5}">
                      <a16:colId xmlns:a16="http://schemas.microsoft.com/office/drawing/2014/main" val="20001"/>
                    </a:ext>
                  </a:extLst>
                </a:gridCol>
                <a:gridCol w="537575">
                  <a:extLst>
                    <a:ext uri="{9D8B030D-6E8A-4147-A177-3AD203B41FA5}">
                      <a16:colId xmlns:a16="http://schemas.microsoft.com/office/drawing/2014/main" val="20002"/>
                    </a:ext>
                  </a:extLst>
                </a:gridCol>
                <a:gridCol w="537575">
                  <a:extLst>
                    <a:ext uri="{9D8B030D-6E8A-4147-A177-3AD203B41FA5}">
                      <a16:colId xmlns:a16="http://schemas.microsoft.com/office/drawing/2014/main" val="20003"/>
                    </a:ext>
                  </a:extLst>
                </a:gridCol>
                <a:gridCol w="537575">
                  <a:extLst>
                    <a:ext uri="{9D8B030D-6E8A-4147-A177-3AD203B41FA5}">
                      <a16:colId xmlns:a16="http://schemas.microsoft.com/office/drawing/2014/main" val="20004"/>
                    </a:ext>
                  </a:extLst>
                </a:gridCol>
              </a:tblGrid>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carry</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a:latin typeface="Cambria Math"/>
                          <a:ea typeface="Cambria Math"/>
                          <a:cs typeface="Cambria Math"/>
                          <a:sym typeface="Cambria Math"/>
                        </a:rPr>
                        <a:t>a</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a:latin typeface="Cambria Math"/>
                          <a:ea typeface="Cambria Math"/>
                          <a:cs typeface="Cambria Math"/>
                          <a:sym typeface="Cambria Math"/>
                        </a:rPr>
                        <a:t>b</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dirty="0">
                          <a:latin typeface="Cambria Math"/>
                          <a:ea typeface="Cambria Math"/>
                          <a:cs typeface="Cambria Math"/>
                          <a:sym typeface="Cambria Math"/>
                        </a:rPr>
                        <a:t>1</a:t>
                      </a:r>
                      <a:endParaRPr sz="19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sum</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0">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1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Half Adder Example</a:t>
            </a:r>
            <a:endParaRPr dirty="0"/>
          </a:p>
        </p:txBody>
      </p:sp>
      <p:sp>
        <p:nvSpPr>
          <p:cNvPr id="241" name="Google Shape;241;p19"/>
          <p:cNvSpPr/>
          <p:nvPr/>
        </p:nvSpPr>
        <p:spPr>
          <a:xfrm>
            <a:off x="1109943" y="3626607"/>
            <a:ext cx="1534195" cy="360600"/>
          </a:xfrm>
          <a:prstGeom prst="rect">
            <a:avLst/>
          </a:prstGeom>
          <a:solidFill>
            <a:srgbClr val="F9CB9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42" name="Google Shape;242;p19"/>
          <p:cNvSpPr/>
          <p:nvPr/>
        </p:nvSpPr>
        <p:spPr>
          <a:xfrm>
            <a:off x="1109943" y="4001696"/>
            <a:ext cx="1534196" cy="360600"/>
          </a:xfrm>
          <a:prstGeom prst="rect">
            <a:avLst/>
          </a:prstGeom>
          <a:solidFill>
            <a:srgbClr val="A4C2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43" name="Google Shape;243;p1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27</a:t>
            </a:fld>
            <a:endParaRPr/>
          </a:p>
        </p:txBody>
      </p:sp>
      <p:graphicFrame>
        <p:nvGraphicFramePr>
          <p:cNvPr id="244" name="Google Shape;244;p19"/>
          <p:cNvGraphicFramePr/>
          <p:nvPr/>
        </p:nvGraphicFramePr>
        <p:xfrm>
          <a:off x="3566380" y="3429000"/>
          <a:ext cx="3555075" cy="2785375"/>
        </p:xfrm>
        <a:graphic>
          <a:graphicData uri="http://schemas.openxmlformats.org/drawingml/2006/table">
            <a:tbl>
              <a:tblPr>
                <a:noFill/>
              </a:tblPr>
              <a:tblGrid>
                <a:gridCol w="1316375">
                  <a:extLst>
                    <a:ext uri="{9D8B030D-6E8A-4147-A177-3AD203B41FA5}">
                      <a16:colId xmlns:a16="http://schemas.microsoft.com/office/drawing/2014/main" val="20000"/>
                    </a:ext>
                  </a:extLst>
                </a:gridCol>
                <a:gridCol w="559675">
                  <a:extLst>
                    <a:ext uri="{9D8B030D-6E8A-4147-A177-3AD203B41FA5}">
                      <a16:colId xmlns:a16="http://schemas.microsoft.com/office/drawing/2014/main" val="20001"/>
                    </a:ext>
                  </a:extLst>
                </a:gridCol>
                <a:gridCol w="559675">
                  <a:extLst>
                    <a:ext uri="{9D8B030D-6E8A-4147-A177-3AD203B41FA5}">
                      <a16:colId xmlns:a16="http://schemas.microsoft.com/office/drawing/2014/main" val="20002"/>
                    </a:ext>
                  </a:extLst>
                </a:gridCol>
                <a:gridCol w="559675">
                  <a:extLst>
                    <a:ext uri="{9D8B030D-6E8A-4147-A177-3AD203B41FA5}">
                      <a16:colId xmlns:a16="http://schemas.microsoft.com/office/drawing/2014/main" val="20003"/>
                    </a:ext>
                  </a:extLst>
                </a:gridCol>
                <a:gridCol w="559675">
                  <a:extLst>
                    <a:ext uri="{9D8B030D-6E8A-4147-A177-3AD203B41FA5}">
                      <a16:colId xmlns:a16="http://schemas.microsoft.com/office/drawing/2014/main" val="20004"/>
                    </a:ext>
                  </a:extLst>
                </a:gridCol>
              </a:tblGrid>
              <a:tr h="648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carry</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solidFill>
                      <a:srgbClr val="A4C2F4"/>
                    </a:solidFill>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816675">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70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48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sum</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F9CB9C"/>
                    </a:solidFill>
                  </a:tcPr>
                </a:tc>
                <a:extLst>
                  <a:ext uri="{0D108BD9-81ED-4DB2-BD59-A6C34878D82A}">
                    <a16:rowId xmlns:a16="http://schemas.microsoft.com/office/drawing/2014/main" val="10003"/>
                  </a:ext>
                </a:extLst>
              </a:tr>
            </a:tbl>
          </a:graphicData>
        </a:graphic>
      </p:graphicFrame>
      <p:sp>
        <p:nvSpPr>
          <p:cNvPr id="245" name="Google Shape;245;p19"/>
          <p:cNvSpPr txBox="1">
            <a:spLocks noGrp="1"/>
          </p:cNvSpPr>
          <p:nvPr>
            <p:ph type="body" idx="1"/>
          </p:nvPr>
        </p:nvSpPr>
        <p:spPr>
          <a:xfrm>
            <a:off x="396875" y="1362075"/>
            <a:ext cx="8366100" cy="1876425"/>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a:t>
            </a:r>
            <a:r>
              <a:rPr lang="en-US" dirty="0">
                <a:latin typeface="Cambria Math"/>
                <a:ea typeface="Cambria Math"/>
                <a:cs typeface="Cambria Math"/>
                <a:sym typeface="Cambria Math"/>
              </a:rPr>
              <a:t>0b0111 + 0b0101</a:t>
            </a:r>
            <a:endParaRPr dirty="0">
              <a:latin typeface="Cambria Math"/>
              <a:ea typeface="Cambria Math"/>
              <a:cs typeface="Cambria Math"/>
              <a:sym typeface="Cambria Math"/>
            </a:endParaRPr>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dirty="0"/>
              <a:t>For the right-most (least significant) column:</a:t>
            </a:r>
            <a:endParaRPr dirty="0"/>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a = 1</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b = 1</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sum = </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carry = </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2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Half Adder Example</a:t>
            </a:r>
            <a:endParaRPr dirty="0"/>
          </a:p>
        </p:txBody>
      </p:sp>
      <p:sp>
        <p:nvSpPr>
          <p:cNvPr id="258" name="Google Shape;258;p2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Boolean expressions:</a:t>
            </a:r>
            <a:endParaRPr/>
          </a:p>
          <a:p>
            <a:pPr marL="699516" lvl="1" indent="-342900" algn="l" rtl="0">
              <a:lnSpc>
                <a:spcPct val="110000"/>
              </a:lnSpc>
              <a:spcBef>
                <a:spcPts val="24"/>
              </a:spcBef>
              <a:spcAft>
                <a:spcPts val="0"/>
              </a:spcAft>
              <a:buSzPts val="2420"/>
              <a:buChar char="▪"/>
            </a:pPr>
            <a:r>
              <a:rPr lang="en-US">
                <a:latin typeface="Cambria Math"/>
                <a:ea typeface="Cambria Math"/>
                <a:cs typeface="Cambria Math"/>
                <a:sym typeface="Cambria Math"/>
              </a:rPr>
              <a:t>sum = </a:t>
            </a:r>
            <a:endParaRPr>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a:latin typeface="Cambria Math"/>
                <a:ea typeface="Cambria Math"/>
                <a:cs typeface="Cambria Math"/>
                <a:sym typeface="Cambria Math"/>
              </a:rPr>
              <a:t>carry =</a:t>
            </a:r>
            <a:endParaRPr/>
          </a:p>
          <a:p>
            <a:pPr marL="347472" lvl="0" indent="-215392" algn="l" rtl="0">
              <a:lnSpc>
                <a:spcPct val="110000"/>
              </a:lnSpc>
              <a:spcBef>
                <a:spcPts val="440"/>
              </a:spcBef>
              <a:spcAft>
                <a:spcPts val="0"/>
              </a:spcAft>
              <a:buSzPts val="2080"/>
              <a:buFont typeface="Noto Sans Symbols"/>
              <a:buNone/>
            </a:pPr>
            <a:endParaRPr/>
          </a:p>
        </p:txBody>
      </p:sp>
      <p:sp>
        <p:nvSpPr>
          <p:cNvPr id="259" name="Google Shape;259;p2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28</a:t>
            </a:fld>
            <a:endParaRPr/>
          </a:p>
        </p:txBody>
      </p:sp>
      <p:graphicFrame>
        <p:nvGraphicFramePr>
          <p:cNvPr id="260" name="Google Shape;260;p21" descr="Truth table for half adder. Has four columns, one for the a input, one for the b input, one for the sum output, and one for the carry output. The a and b inputs are filled in with all possible combinations. The sum and carry outputs are left blank to be filled in during the group work" title="Half Adder Truth Table"/>
          <p:cNvGraphicFramePr/>
          <p:nvPr/>
        </p:nvGraphicFramePr>
        <p:xfrm>
          <a:off x="2662200" y="3258286"/>
          <a:ext cx="3819600" cy="2906525"/>
        </p:xfrm>
        <a:graphic>
          <a:graphicData uri="http://schemas.openxmlformats.org/drawingml/2006/table">
            <a:tbl>
              <a:tblPr>
                <a:noFill/>
              </a:tblPr>
              <a:tblGrid>
                <a:gridCol w="954900">
                  <a:extLst>
                    <a:ext uri="{9D8B030D-6E8A-4147-A177-3AD203B41FA5}">
                      <a16:colId xmlns:a16="http://schemas.microsoft.com/office/drawing/2014/main" val="20000"/>
                    </a:ext>
                  </a:extLst>
                </a:gridCol>
                <a:gridCol w="954900">
                  <a:extLst>
                    <a:ext uri="{9D8B030D-6E8A-4147-A177-3AD203B41FA5}">
                      <a16:colId xmlns:a16="http://schemas.microsoft.com/office/drawing/2014/main" val="20001"/>
                    </a:ext>
                  </a:extLst>
                </a:gridCol>
                <a:gridCol w="954900">
                  <a:extLst>
                    <a:ext uri="{9D8B030D-6E8A-4147-A177-3AD203B41FA5}">
                      <a16:colId xmlns:a16="http://schemas.microsoft.com/office/drawing/2014/main" val="20002"/>
                    </a:ext>
                  </a:extLst>
                </a:gridCol>
                <a:gridCol w="954900">
                  <a:extLst>
                    <a:ext uri="{9D8B030D-6E8A-4147-A177-3AD203B41FA5}">
                      <a16:colId xmlns:a16="http://schemas.microsoft.com/office/drawing/2014/main" val="20003"/>
                    </a:ext>
                  </a:extLst>
                </a:gridCol>
              </a:tblGrid>
              <a:tr h="650725">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a</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b</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sum</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carry</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Shape 249"/>
        <p:cNvGrpSpPr/>
        <p:nvPr/>
      </p:nvGrpSpPr>
      <p:grpSpPr>
        <a:xfrm>
          <a:off x="0" y="0"/>
          <a:ext cx="0" cy="0"/>
          <a:chOff x="0" y="0"/>
          <a:chExt cx="0" cy="0"/>
        </a:xfrm>
      </p:grpSpPr>
      <p:sp>
        <p:nvSpPr>
          <p:cNvPr id="250" name="Google Shape;250;p20"/>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Half Adder Group Work</a:t>
            </a:r>
            <a:endParaRPr/>
          </a:p>
        </p:txBody>
      </p:sp>
      <p:sp>
        <p:nvSpPr>
          <p:cNvPr id="251" name="Google Shape;251;p20"/>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Determine the half adder logical Boolean expression</a:t>
            </a:r>
            <a:endParaRPr dirty="0"/>
          </a:p>
          <a:p>
            <a:pPr marL="640080" lvl="1" indent="-283464" algn="l" rtl="0">
              <a:lnSpc>
                <a:spcPct val="110000"/>
              </a:lnSpc>
              <a:spcBef>
                <a:spcPts val="24"/>
              </a:spcBef>
              <a:spcAft>
                <a:spcPts val="0"/>
              </a:spcAft>
              <a:buSzPts val="2420"/>
              <a:buChar char="▪"/>
            </a:pPr>
            <a:r>
              <a:rPr lang="en-US" dirty="0"/>
              <a:t>First, fill in the truth table values for </a:t>
            </a:r>
            <a:r>
              <a:rPr lang="en-US" dirty="0">
                <a:latin typeface="Cambria Math"/>
                <a:ea typeface="Cambria Math"/>
                <a:cs typeface="Cambria Math"/>
                <a:sym typeface="Cambria Math"/>
              </a:rPr>
              <a:t>sum</a:t>
            </a:r>
            <a:r>
              <a:rPr lang="en-US" dirty="0"/>
              <a:t> and </a:t>
            </a:r>
            <a:r>
              <a:rPr lang="en-US" dirty="0">
                <a:latin typeface="Cambria Math"/>
                <a:ea typeface="Cambria Math"/>
                <a:cs typeface="Cambria Math"/>
                <a:sym typeface="Cambria Math"/>
              </a:rPr>
              <a:t>carry</a:t>
            </a:r>
            <a:r>
              <a:rPr lang="en-US" dirty="0"/>
              <a:t> based on the inputs</a:t>
            </a:r>
            <a:endParaRPr dirty="0"/>
          </a:p>
          <a:p>
            <a:pPr marL="640080" lvl="1" indent="-283464" algn="l" rtl="0">
              <a:lnSpc>
                <a:spcPct val="110000"/>
              </a:lnSpc>
              <a:spcBef>
                <a:spcPts val="24"/>
              </a:spcBef>
              <a:spcAft>
                <a:spcPts val="0"/>
              </a:spcAft>
              <a:buSzPts val="2420"/>
              <a:buChar char="▪"/>
            </a:pPr>
            <a:r>
              <a:rPr lang="en-US" dirty="0"/>
              <a:t>Then, develop a Boolean expression for </a:t>
            </a:r>
            <a:r>
              <a:rPr lang="en-US" dirty="0">
                <a:latin typeface="Cambria Math"/>
                <a:ea typeface="Cambria Math"/>
                <a:cs typeface="Cambria Math"/>
                <a:sym typeface="Cambria Math"/>
              </a:rPr>
              <a:t>sum</a:t>
            </a:r>
            <a:r>
              <a:rPr lang="en-US" dirty="0"/>
              <a:t> and </a:t>
            </a:r>
            <a:r>
              <a:rPr lang="en-US" dirty="0">
                <a:latin typeface="Cambria Math"/>
                <a:ea typeface="Cambria Math"/>
                <a:cs typeface="Cambria Math"/>
                <a:sym typeface="Cambria Math"/>
              </a:rPr>
              <a:t>carry</a:t>
            </a:r>
            <a:r>
              <a:rPr lang="en-US" dirty="0"/>
              <a:t> based on the truth table</a:t>
            </a:r>
            <a:endParaRPr dirty="0"/>
          </a:p>
          <a:p>
            <a:pPr marL="356616" lvl="1" indent="0" algn="l" rtl="0">
              <a:lnSpc>
                <a:spcPct val="110000"/>
              </a:lnSpc>
              <a:spcBef>
                <a:spcPts val="24"/>
              </a:spcBef>
              <a:spcAft>
                <a:spcPts val="0"/>
              </a:spcAft>
              <a:buSzPts val="2420"/>
              <a:buNone/>
            </a:pPr>
            <a:endParaRPr dirty="0"/>
          </a:p>
          <a:p>
            <a:pPr marL="347472" lvl="0" indent="-347472" algn="l" rtl="0">
              <a:lnSpc>
                <a:spcPct val="110000"/>
              </a:lnSpc>
              <a:spcBef>
                <a:spcPts val="440"/>
              </a:spcBef>
              <a:spcAft>
                <a:spcPts val="0"/>
              </a:spcAft>
              <a:buSzPts val="2080"/>
              <a:buFont typeface="Noto Sans Symbols"/>
              <a:buChar char="❖"/>
            </a:pPr>
            <a:r>
              <a:rPr lang="en-US" dirty="0"/>
              <a:t>Five-minute group discussion, identify one person to share each of the following as a large group:</a:t>
            </a:r>
            <a:endParaRPr dirty="0"/>
          </a:p>
          <a:p>
            <a:pPr marL="640080" lvl="1" indent="-283464" algn="l" rtl="0">
              <a:lnSpc>
                <a:spcPct val="110000"/>
              </a:lnSpc>
              <a:spcBef>
                <a:spcPts val="24"/>
              </a:spcBef>
              <a:spcAft>
                <a:spcPts val="0"/>
              </a:spcAft>
              <a:buSzPts val="2420"/>
              <a:buChar char="▪"/>
            </a:pPr>
            <a:r>
              <a:rPr lang="en-US" dirty="0"/>
              <a:t>Overview of what the half adder does</a:t>
            </a:r>
            <a:endParaRPr dirty="0"/>
          </a:p>
          <a:p>
            <a:pPr marL="640080" lvl="1" indent="-283464" algn="l" rtl="0">
              <a:lnSpc>
                <a:spcPct val="110000"/>
              </a:lnSpc>
              <a:spcBef>
                <a:spcPts val="24"/>
              </a:spcBef>
              <a:spcAft>
                <a:spcPts val="0"/>
              </a:spcAft>
              <a:buSzPts val="2420"/>
              <a:buChar char="▪"/>
            </a:pPr>
            <a:r>
              <a:rPr lang="en-US" dirty="0"/>
              <a:t>Thought process for reaching the Boolean expression for </a:t>
            </a:r>
            <a:r>
              <a:rPr lang="en-US" dirty="0">
                <a:latin typeface="Cambria Math" panose="02040503050406030204" pitchFamily="18" charset="0"/>
                <a:ea typeface="Cambria Math" panose="02040503050406030204" pitchFamily="18" charset="0"/>
              </a:rPr>
              <a:t>sum</a:t>
            </a:r>
            <a:endParaRPr dirty="0">
              <a:latin typeface="Cambria Math" panose="02040503050406030204" pitchFamily="18" charset="0"/>
              <a:ea typeface="Cambria Math" panose="02040503050406030204" pitchFamily="18" charset="0"/>
            </a:endParaRPr>
          </a:p>
          <a:p>
            <a:pPr marL="640080" lvl="1" indent="-283464" algn="l" rtl="0">
              <a:lnSpc>
                <a:spcPct val="110000"/>
              </a:lnSpc>
              <a:spcBef>
                <a:spcPts val="24"/>
              </a:spcBef>
              <a:spcAft>
                <a:spcPts val="0"/>
              </a:spcAft>
              <a:buSzPts val="2420"/>
              <a:buChar char="▪"/>
            </a:pPr>
            <a:r>
              <a:rPr lang="en-US" dirty="0"/>
              <a:t>Thought process for reaching the Boolean expression for </a:t>
            </a:r>
            <a:r>
              <a:rPr lang="en-US" dirty="0">
                <a:latin typeface="Cambria Math" panose="02040503050406030204" pitchFamily="18" charset="0"/>
                <a:ea typeface="Cambria Math" panose="02040503050406030204" pitchFamily="18" charset="0"/>
              </a:rPr>
              <a:t>carry</a:t>
            </a:r>
            <a:endParaRPr dirty="0">
              <a:latin typeface="Cambria Math" panose="02040503050406030204" pitchFamily="18" charset="0"/>
              <a:ea typeface="Cambria Math" panose="02040503050406030204" pitchFamily="18" charset="0"/>
            </a:endParaRPr>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252" name="Google Shape;252;p20"/>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b="1" dirty="0">
                <a:solidFill>
                  <a:srgbClr val="4B2A85"/>
                </a:solidFill>
              </a:rPr>
              <a:t>Combating Procrastination</a:t>
            </a:r>
          </a:p>
          <a:p>
            <a:pPr marL="640080" lvl="1" indent="-283464"/>
            <a:r>
              <a:rPr lang="en-US" b="1" dirty="0">
                <a:solidFill>
                  <a:srgbClr val="4B2A85"/>
                </a:solidFill>
              </a:rPr>
              <a:t>Procrastination Reflection and Avoidance Tips</a:t>
            </a:r>
          </a:p>
          <a:p>
            <a:pPr marL="356616" lvl="1" indent="0" algn="l" rtl="0">
              <a:lnSpc>
                <a:spcPct val="110000"/>
              </a:lnSpc>
              <a:spcBef>
                <a:spcPts val="24"/>
              </a:spcBef>
              <a:spcAft>
                <a:spcPts val="0"/>
              </a:spcAft>
              <a:buSzPts val="2420"/>
              <a:buNone/>
            </a:pPr>
            <a:endParaRPr dirty="0"/>
          </a:p>
          <a:p>
            <a:pPr marL="347472" lvl="0" indent="-347472"/>
            <a:r>
              <a:rPr lang="en-US" dirty="0"/>
              <a:t>Overview of Numbers in Binary</a:t>
            </a:r>
          </a:p>
          <a:p>
            <a:pPr marL="640080" lvl="1" indent="-283464"/>
            <a:r>
              <a:rPr lang="en-US" dirty="0"/>
              <a:t>Comparison Between Binary and Decimal</a:t>
            </a:r>
          </a:p>
          <a:p>
            <a:pPr marL="640080" lvl="1" indent="-283464"/>
            <a:endParaRPr lang="en-US" dirty="0"/>
          </a:p>
          <a:p>
            <a:pPr marL="347472" lvl="0" indent="-347472"/>
            <a:r>
              <a:rPr lang="en-US" dirty="0"/>
              <a:t>Boolean Arithmetic</a:t>
            </a:r>
          </a:p>
          <a:p>
            <a:pPr marL="640080" lvl="1" indent="-283464"/>
            <a:r>
              <a:rPr lang="en-US" dirty="0"/>
              <a:t>Addition Operator and Handling Binary Overflow</a:t>
            </a:r>
          </a:p>
          <a:p>
            <a:pPr marL="356616" lvl="1" indent="0">
              <a:buNone/>
            </a:pPr>
            <a:endParaRPr dirty="0"/>
          </a:p>
          <a:p>
            <a:pPr marL="347472" lvl="0" indent="-347472" algn="l" rtl="0">
              <a:lnSpc>
                <a:spcPct val="110000"/>
              </a:lnSpc>
              <a:spcBef>
                <a:spcPts val="440"/>
              </a:spcBef>
              <a:spcAft>
                <a:spcPts val="0"/>
              </a:spcAft>
              <a:buSzPts val="2080"/>
              <a:buFont typeface="Noto Sans Symbols"/>
              <a:buChar char="❖"/>
            </a:pPr>
            <a:r>
              <a:rPr lang="en-US" dirty="0"/>
              <a:t>Circuits for Adding Binary Numbers</a:t>
            </a:r>
            <a:endParaRPr dirty="0"/>
          </a:p>
          <a:p>
            <a:pPr marL="640080" lvl="1" indent="-283464" algn="l" rtl="0">
              <a:lnSpc>
                <a:spcPct val="110000"/>
              </a:lnSpc>
              <a:spcBef>
                <a:spcPts val="24"/>
              </a:spcBef>
              <a:spcAft>
                <a:spcPts val="0"/>
              </a:spcAft>
              <a:buSzPts val="2420"/>
              <a:buChar char="▪"/>
            </a:pPr>
            <a:r>
              <a:rPr lang="en-US" dirty="0"/>
              <a:t>Overview of the Half Adder and Full Adder</a:t>
            </a:r>
            <a:endParaRPr dirty="0"/>
          </a:p>
          <a:p>
            <a:pPr marL="0" lvl="0" indent="0" algn="l" rtl="0">
              <a:lnSpc>
                <a:spcPct val="110000"/>
              </a:lnSpc>
              <a:spcBef>
                <a:spcPts val="440"/>
              </a:spcBef>
              <a:spcAft>
                <a:spcPts val="0"/>
              </a:spcAft>
              <a:buSzPts val="2080"/>
              <a:buNone/>
            </a:pPr>
            <a:endParaRPr dirty="0"/>
          </a:p>
        </p:txBody>
      </p:sp>
      <p:sp>
        <p:nvSpPr>
          <p:cNvPr id="48" name="Google Shape;48;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Lecture Outline</a:t>
            </a:r>
            <a:endParaRPr/>
          </a:p>
        </p:txBody>
      </p:sp>
      <p:sp>
        <p:nvSpPr>
          <p:cNvPr id="49" name="Google Shape;49;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a:t>
            </a:fld>
            <a:endParaRPr/>
          </a:p>
        </p:txBody>
      </p:sp>
    </p:spTree>
    <p:extLst>
      <p:ext uri="{BB962C8B-B14F-4D97-AF65-F5344CB8AC3E}">
        <p14:creationId xmlns:p14="http://schemas.microsoft.com/office/powerpoint/2010/main" val="33587614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Half Adder Example</a:t>
            </a:r>
            <a:endParaRPr dirty="0"/>
          </a:p>
        </p:txBody>
      </p:sp>
      <p:sp>
        <p:nvSpPr>
          <p:cNvPr id="266" name="Google Shape;266;p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a:t>Boolean expressions:</a:t>
            </a:r>
            <a:endParaRPr/>
          </a:p>
          <a:p>
            <a:pPr marL="699516" lvl="1" indent="-342900" algn="l" rtl="0">
              <a:lnSpc>
                <a:spcPct val="110000"/>
              </a:lnSpc>
              <a:spcBef>
                <a:spcPts val="24"/>
              </a:spcBef>
              <a:spcAft>
                <a:spcPts val="0"/>
              </a:spcAft>
              <a:buSzPts val="2420"/>
              <a:buChar char="▪"/>
            </a:pPr>
            <a:r>
              <a:rPr lang="en-US">
                <a:latin typeface="Cambria Math"/>
                <a:ea typeface="Cambria Math"/>
                <a:cs typeface="Cambria Math"/>
                <a:sym typeface="Cambria Math"/>
              </a:rPr>
              <a:t>sum = a XOR b</a:t>
            </a:r>
            <a:endParaRPr>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a:latin typeface="Cambria Math"/>
                <a:ea typeface="Cambria Math"/>
                <a:cs typeface="Cambria Math"/>
                <a:sym typeface="Cambria Math"/>
              </a:rPr>
              <a:t>carry = a AND b</a:t>
            </a:r>
            <a:endParaRPr>
              <a:latin typeface="Cambria Math"/>
              <a:ea typeface="Cambria Math"/>
              <a:cs typeface="Cambria Math"/>
              <a:sym typeface="Cambria Math"/>
            </a:endParaRPr>
          </a:p>
          <a:p>
            <a:pPr marL="347472" lvl="0" indent="-215392" algn="l" rtl="0">
              <a:lnSpc>
                <a:spcPct val="110000"/>
              </a:lnSpc>
              <a:spcBef>
                <a:spcPts val="440"/>
              </a:spcBef>
              <a:spcAft>
                <a:spcPts val="0"/>
              </a:spcAft>
              <a:buSzPts val="2080"/>
              <a:buFont typeface="Noto Sans Symbols"/>
              <a:buNone/>
            </a:pPr>
            <a:endParaRPr/>
          </a:p>
          <a:p>
            <a:pPr marL="347472" lvl="0" indent="-215392" algn="l" rtl="0">
              <a:lnSpc>
                <a:spcPct val="110000"/>
              </a:lnSpc>
              <a:spcBef>
                <a:spcPts val="440"/>
              </a:spcBef>
              <a:spcAft>
                <a:spcPts val="0"/>
              </a:spcAft>
              <a:buSzPts val="2080"/>
              <a:buFont typeface="Noto Sans Symbols"/>
              <a:buNone/>
            </a:pPr>
            <a:endParaRPr/>
          </a:p>
        </p:txBody>
      </p:sp>
      <p:sp>
        <p:nvSpPr>
          <p:cNvPr id="267" name="Google Shape;267;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30</a:t>
            </a:fld>
            <a:endParaRPr/>
          </a:p>
        </p:txBody>
      </p:sp>
      <p:graphicFrame>
        <p:nvGraphicFramePr>
          <p:cNvPr id="268" name="Google Shape;268;p7" descr="Truth table for half adder. Has four columns, one for the a input, one for the b input, one for the sum output, and one for the carry output. The a and b inputs are filled in with all possible combinations. The sum and carry outputs are left blank to be filled in during the group work" title="Half Adder Truth Table"/>
          <p:cNvGraphicFramePr/>
          <p:nvPr/>
        </p:nvGraphicFramePr>
        <p:xfrm>
          <a:off x="2662200" y="3258286"/>
          <a:ext cx="3819600" cy="2906525"/>
        </p:xfrm>
        <a:graphic>
          <a:graphicData uri="http://schemas.openxmlformats.org/drawingml/2006/table">
            <a:tbl>
              <a:tblPr>
                <a:noFill/>
              </a:tblPr>
              <a:tblGrid>
                <a:gridCol w="954900">
                  <a:extLst>
                    <a:ext uri="{9D8B030D-6E8A-4147-A177-3AD203B41FA5}">
                      <a16:colId xmlns:a16="http://schemas.microsoft.com/office/drawing/2014/main" val="20000"/>
                    </a:ext>
                  </a:extLst>
                </a:gridCol>
                <a:gridCol w="954900">
                  <a:extLst>
                    <a:ext uri="{9D8B030D-6E8A-4147-A177-3AD203B41FA5}">
                      <a16:colId xmlns:a16="http://schemas.microsoft.com/office/drawing/2014/main" val="20001"/>
                    </a:ext>
                  </a:extLst>
                </a:gridCol>
                <a:gridCol w="954900">
                  <a:extLst>
                    <a:ext uri="{9D8B030D-6E8A-4147-A177-3AD203B41FA5}">
                      <a16:colId xmlns:a16="http://schemas.microsoft.com/office/drawing/2014/main" val="20002"/>
                    </a:ext>
                  </a:extLst>
                </a:gridCol>
                <a:gridCol w="954900">
                  <a:extLst>
                    <a:ext uri="{9D8B030D-6E8A-4147-A177-3AD203B41FA5}">
                      <a16:colId xmlns:a16="http://schemas.microsoft.com/office/drawing/2014/main" val="20003"/>
                    </a:ext>
                  </a:extLst>
                </a:gridCol>
              </a:tblGrid>
              <a:tr h="650725">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a</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b</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sum</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600" b="1" u="none" strike="noStrike" cap="none">
                          <a:latin typeface="Cambria Math"/>
                          <a:ea typeface="Cambria Math"/>
                          <a:cs typeface="Cambria Math"/>
                          <a:sym typeface="Cambria Math"/>
                        </a:rPr>
                        <a:t>carry</a:t>
                      </a:r>
                      <a:endParaRPr sz="26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563950">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0</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200"/>
                        <a:buFont typeface="Arial"/>
                        <a:buNone/>
                      </a:pPr>
                      <a:r>
                        <a:rPr lang="en-US" sz="2200" u="none" strike="noStrike" cap="none">
                          <a:latin typeface="Cambria Math"/>
                          <a:ea typeface="Cambria Math"/>
                          <a:cs typeface="Cambria Math"/>
                          <a:sym typeface="Cambria Math"/>
                        </a:rPr>
                        <a:t>1</a:t>
                      </a:r>
                      <a:endParaRPr sz="22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pic>
        <p:nvPicPr>
          <p:cNvPr id="273" name="Google Shape;273;p55" descr="Circuit diagram depicting a full adder. It shows the three inputs on the left, a, b, and c, and the two outputs on the right, sum and carry" title="Full Adder Circuit Diagram"/>
          <p:cNvPicPr preferRelativeResize="0"/>
          <p:nvPr/>
        </p:nvPicPr>
        <p:blipFill rotWithShape="1">
          <a:blip r:embed="rId3">
            <a:alphaModFix/>
          </a:blip>
          <a:srcRect/>
          <a:stretch/>
        </p:blipFill>
        <p:spPr>
          <a:xfrm>
            <a:off x="6278625" y="304000"/>
            <a:ext cx="2754075" cy="1228425"/>
          </a:xfrm>
          <a:prstGeom prst="rect">
            <a:avLst/>
          </a:prstGeom>
          <a:noFill/>
          <a:ln>
            <a:noFill/>
          </a:ln>
        </p:spPr>
      </p:pic>
      <p:sp>
        <p:nvSpPr>
          <p:cNvPr id="274" name="Google Shape;274;p55"/>
          <p:cNvSpPr/>
          <p:nvPr/>
        </p:nvSpPr>
        <p:spPr>
          <a:xfrm>
            <a:off x="5731098" y="3953629"/>
            <a:ext cx="3412902" cy="2903736"/>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r>
              <a:rPr lang="en-US" sz="1500" b="0" i="0" u="none" strike="noStrike" cap="none" dirty="0">
                <a:solidFill>
                  <a:srgbClr val="018304"/>
                </a:solidFill>
                <a:latin typeface="Consolas"/>
                <a:ea typeface="Consolas"/>
                <a:cs typeface="Consolas"/>
                <a:sym typeface="Consolas"/>
              </a:rPr>
              <a:t>/**</a:t>
            </a:r>
            <a:endParaRPr sz="1500" b="0" i="0" u="none" strike="noStrike" cap="none" dirty="0">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chemeClr val="dk1"/>
              </a:buClr>
              <a:buSzPts val="1800"/>
              <a:buFont typeface="Arial"/>
              <a:buNone/>
            </a:pPr>
            <a:r>
              <a:rPr lang="en-US" sz="1500" b="0" i="0" u="none" strike="noStrike" cap="none" dirty="0">
                <a:solidFill>
                  <a:srgbClr val="018304"/>
                </a:solidFill>
                <a:latin typeface="Consolas"/>
                <a:ea typeface="Consolas"/>
                <a:cs typeface="Consolas"/>
                <a:sym typeface="Consolas"/>
              </a:rPr>
              <a:t> * Computes the sum of 3 bits</a:t>
            </a:r>
            <a:endParaRPr sz="1500" b="0" i="0" u="none" strike="noStrike" cap="none" dirty="0">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chemeClr val="dk1"/>
              </a:buClr>
              <a:buSzPts val="1800"/>
              <a:buFont typeface="Arial"/>
              <a:buNone/>
            </a:pPr>
            <a:r>
              <a:rPr lang="en-US" sz="1500" b="0" i="0" u="none" strike="noStrike" cap="none" dirty="0">
                <a:solidFill>
                  <a:srgbClr val="018304"/>
                </a:solidFill>
                <a:latin typeface="Consolas"/>
                <a:ea typeface="Consolas"/>
                <a:cs typeface="Consolas"/>
                <a:sym typeface="Consolas"/>
              </a:rPr>
              <a:t> */</a:t>
            </a:r>
            <a:endParaRPr sz="1500" b="0" i="0" u="none" strike="noStrike" cap="none" dirty="0">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800"/>
              <a:buFont typeface="Arial"/>
              <a:buNone/>
            </a:pPr>
            <a:br>
              <a:rPr lang="en-US" sz="1500" b="0" i="0" u="none" strike="noStrike" cap="none" dirty="0">
                <a:solidFill>
                  <a:srgbClr val="000000"/>
                </a:solidFill>
                <a:latin typeface="Consolas"/>
                <a:ea typeface="Consolas"/>
                <a:cs typeface="Consolas"/>
                <a:sym typeface="Consolas"/>
              </a:rPr>
            </a:br>
            <a:r>
              <a:rPr lang="en-US" sz="1500" b="0" i="0" u="none" strike="noStrike" cap="none" dirty="0">
                <a:solidFill>
                  <a:srgbClr val="3333CC"/>
                </a:solidFill>
                <a:latin typeface="Consolas"/>
                <a:ea typeface="Consolas"/>
                <a:cs typeface="Consolas"/>
                <a:sym typeface="Consolas"/>
              </a:rPr>
              <a:t>CHIP</a:t>
            </a:r>
            <a:r>
              <a:rPr lang="en-US" sz="1500" b="0" i="0" u="none" strike="noStrike" cap="none" dirty="0">
                <a:solidFill>
                  <a:srgbClr val="000000"/>
                </a:solidFill>
                <a:latin typeface="Consolas"/>
                <a:ea typeface="Consolas"/>
                <a:cs typeface="Consolas"/>
                <a:sym typeface="Consolas"/>
              </a:rPr>
              <a:t> </a:t>
            </a:r>
            <a:r>
              <a:rPr lang="en-US" sz="1500" b="0" i="0" u="none" strike="noStrike" cap="none" dirty="0" err="1">
                <a:solidFill>
                  <a:srgbClr val="000000"/>
                </a:solidFill>
                <a:latin typeface="Consolas"/>
                <a:ea typeface="Consolas"/>
                <a:cs typeface="Consolas"/>
                <a:sym typeface="Consolas"/>
              </a:rPr>
              <a:t>FullAdder</a:t>
            </a:r>
            <a:r>
              <a:rPr lang="en-US" sz="1500" b="0" i="0" u="none" strike="noStrike" cap="none" dirty="0">
                <a:solidFill>
                  <a:srgbClr val="000000"/>
                </a:solidFill>
                <a:latin typeface="Consolas"/>
                <a:ea typeface="Consolas"/>
                <a:cs typeface="Consolas"/>
                <a:sym typeface="Consolas"/>
              </a:rPr>
              <a:t> {</a:t>
            </a:r>
            <a:endParaRPr sz="15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dirty="0">
                <a:solidFill>
                  <a:srgbClr val="000000"/>
                </a:solidFill>
                <a:latin typeface="Consolas"/>
                <a:ea typeface="Consolas"/>
                <a:cs typeface="Consolas"/>
                <a:sym typeface="Consolas"/>
              </a:rPr>
              <a:t>    </a:t>
            </a:r>
            <a:r>
              <a:rPr lang="en-US" sz="1500" b="0" i="0" u="none" strike="noStrike" cap="none" dirty="0">
                <a:solidFill>
                  <a:srgbClr val="3333CC"/>
                </a:solidFill>
                <a:latin typeface="Consolas"/>
                <a:ea typeface="Consolas"/>
                <a:cs typeface="Consolas"/>
                <a:sym typeface="Consolas"/>
              </a:rPr>
              <a:t>IN</a:t>
            </a:r>
            <a:r>
              <a:rPr lang="en-US" sz="1500" b="0" i="0" u="none" strike="noStrike" cap="none" dirty="0">
                <a:solidFill>
                  <a:srgbClr val="000000"/>
                </a:solidFill>
                <a:latin typeface="Consolas"/>
                <a:ea typeface="Consolas"/>
                <a:cs typeface="Consolas"/>
                <a:sym typeface="Consolas"/>
              </a:rPr>
              <a:t> a, b, c;</a:t>
            </a:r>
            <a:endParaRPr sz="15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dirty="0">
                <a:solidFill>
                  <a:srgbClr val="000000"/>
                </a:solidFill>
                <a:latin typeface="Consolas"/>
                <a:ea typeface="Consolas"/>
                <a:cs typeface="Consolas"/>
                <a:sym typeface="Consolas"/>
              </a:rPr>
              <a:t>    </a:t>
            </a:r>
            <a:r>
              <a:rPr lang="en-US" sz="1500" b="0" i="0" u="none" strike="noStrike" cap="none" dirty="0">
                <a:solidFill>
                  <a:srgbClr val="3333CC"/>
                </a:solidFill>
                <a:latin typeface="Consolas"/>
                <a:ea typeface="Consolas"/>
                <a:cs typeface="Consolas"/>
                <a:sym typeface="Consolas"/>
              </a:rPr>
              <a:t>OUT</a:t>
            </a:r>
            <a:r>
              <a:rPr lang="en-US" sz="1500" b="0" i="0" u="none" strike="noStrike" cap="none" dirty="0">
                <a:solidFill>
                  <a:srgbClr val="000000"/>
                </a:solidFill>
                <a:latin typeface="Consolas"/>
                <a:ea typeface="Consolas"/>
                <a:cs typeface="Consolas"/>
                <a:sym typeface="Consolas"/>
              </a:rPr>
              <a:t> sum, carry;</a:t>
            </a:r>
            <a:endParaRPr sz="15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br>
              <a:rPr lang="en-US" sz="1500" b="0" i="0" u="none" strike="noStrike" cap="none" dirty="0">
                <a:solidFill>
                  <a:srgbClr val="000000"/>
                </a:solidFill>
                <a:latin typeface="Consolas"/>
                <a:ea typeface="Consolas"/>
                <a:cs typeface="Consolas"/>
                <a:sym typeface="Consolas"/>
              </a:rPr>
            </a:br>
            <a:r>
              <a:rPr lang="en-US" sz="1500" b="0" i="0" u="none" strike="noStrike" cap="none" dirty="0">
                <a:solidFill>
                  <a:srgbClr val="000000"/>
                </a:solidFill>
                <a:latin typeface="Consolas"/>
                <a:ea typeface="Consolas"/>
                <a:cs typeface="Consolas"/>
                <a:sym typeface="Consolas"/>
              </a:rPr>
              <a:t>    </a:t>
            </a:r>
            <a:r>
              <a:rPr lang="en-US" sz="1500" b="0" i="0" u="none" strike="noStrike" cap="none" dirty="0">
                <a:solidFill>
                  <a:srgbClr val="3333CC"/>
                </a:solidFill>
                <a:latin typeface="Consolas"/>
                <a:ea typeface="Consolas"/>
                <a:cs typeface="Consolas"/>
                <a:sym typeface="Consolas"/>
              </a:rPr>
              <a:t>PARTS</a:t>
            </a:r>
            <a:r>
              <a:rPr lang="en-US" sz="1500" b="0" i="0" u="none" strike="noStrike" cap="none" dirty="0">
                <a:solidFill>
                  <a:srgbClr val="000000"/>
                </a:solidFill>
                <a:latin typeface="Consolas"/>
                <a:ea typeface="Consolas"/>
                <a:cs typeface="Consolas"/>
                <a:sym typeface="Consolas"/>
              </a:rPr>
              <a:t>:</a:t>
            </a:r>
            <a:endParaRPr sz="15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dirty="0">
                <a:solidFill>
                  <a:srgbClr val="018304"/>
                </a:solidFill>
                <a:latin typeface="Consolas"/>
                <a:ea typeface="Consolas"/>
                <a:cs typeface="Consolas"/>
                <a:sym typeface="Consolas"/>
              </a:rPr>
              <a:t>    // Put your code here:</a:t>
            </a:r>
            <a:endParaRPr sz="1500" b="0" i="0" u="none" strike="noStrike" cap="none" dirty="0">
              <a:solidFill>
                <a:srgbClr val="018304"/>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endParaRPr sz="1500" b="0" i="0" u="none" strike="noStrike" cap="none" dirty="0">
              <a:solidFill>
                <a:srgbClr val="009972"/>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500" b="0" i="0" u="none" strike="noStrike" cap="none" dirty="0">
                <a:solidFill>
                  <a:srgbClr val="000000"/>
                </a:solidFill>
                <a:latin typeface="Consolas"/>
                <a:ea typeface="Consolas"/>
                <a:cs typeface="Consolas"/>
                <a:sym typeface="Consolas"/>
              </a:rPr>
              <a:t>}</a:t>
            </a:r>
            <a:endParaRPr sz="1500" b="0" i="0" u="none" strike="noStrike" cap="none" dirty="0">
              <a:solidFill>
                <a:srgbClr val="000000"/>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400"/>
              <a:buFont typeface="Arial"/>
              <a:buNone/>
            </a:pPr>
            <a:endParaRPr sz="1500" b="0" i="0" u="none" strike="noStrike" cap="none" dirty="0">
              <a:solidFill>
                <a:srgbClr val="000000"/>
              </a:solidFill>
              <a:latin typeface="Arial"/>
              <a:ea typeface="Arial"/>
              <a:cs typeface="Arial"/>
              <a:sym typeface="Arial"/>
            </a:endParaRPr>
          </a:p>
        </p:txBody>
      </p:sp>
      <p:sp>
        <p:nvSpPr>
          <p:cNvPr id="275" name="Google Shape;275;p55"/>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Full Adder</a:t>
            </a:r>
            <a:endParaRPr/>
          </a:p>
        </p:txBody>
      </p:sp>
      <p:sp>
        <p:nvSpPr>
          <p:cNvPr id="276" name="Google Shape;276;p55"/>
          <p:cNvSpPr txBox="1">
            <a:spLocks noGrp="1"/>
          </p:cNvSpPr>
          <p:nvPr>
            <p:ph type="body" idx="1"/>
          </p:nvPr>
        </p:nvSpPr>
        <p:spPr>
          <a:xfrm>
            <a:off x="396875" y="1362075"/>
            <a:ext cx="8366125" cy="2528551"/>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Char char="❖"/>
            </a:pPr>
            <a:r>
              <a:rPr lang="en-US" dirty="0"/>
              <a:t>Circuit for adding three bits together (two bits </a:t>
            </a:r>
            <a:r>
              <a:rPr lang="en-US" i="1" dirty="0"/>
              <a:t>and</a:t>
            </a:r>
            <a:r>
              <a:rPr lang="en-US" dirty="0"/>
              <a:t> carry bit together from previous column)</a:t>
            </a:r>
            <a:endParaRPr dirty="0"/>
          </a:p>
          <a:p>
            <a:pPr marL="699516" lvl="1" indent="-342900" algn="l" rtl="0">
              <a:lnSpc>
                <a:spcPct val="110000"/>
              </a:lnSpc>
              <a:spcBef>
                <a:spcPts val="24"/>
              </a:spcBef>
              <a:spcAft>
                <a:spcPts val="0"/>
              </a:spcAft>
              <a:buSzPts val="2420"/>
              <a:buChar char="▪"/>
            </a:pPr>
            <a:r>
              <a:rPr lang="en-US" dirty="0">
                <a:latin typeface="Courier New"/>
                <a:ea typeface="Courier New"/>
                <a:cs typeface="Courier New"/>
                <a:sym typeface="Courier New"/>
              </a:rPr>
              <a:t>a </a:t>
            </a:r>
            <a:r>
              <a:rPr lang="en-US" dirty="0"/>
              <a:t>is the first bit being added</a:t>
            </a:r>
            <a:endParaRPr dirty="0"/>
          </a:p>
          <a:p>
            <a:pPr marL="699516" lvl="1" indent="-342900" algn="l" rtl="0">
              <a:lnSpc>
                <a:spcPct val="110000"/>
              </a:lnSpc>
              <a:spcBef>
                <a:spcPts val="24"/>
              </a:spcBef>
              <a:spcAft>
                <a:spcPts val="0"/>
              </a:spcAft>
              <a:buSzPts val="2420"/>
              <a:buChar char="▪"/>
            </a:pPr>
            <a:r>
              <a:rPr lang="en-US" dirty="0">
                <a:latin typeface="Courier New"/>
                <a:ea typeface="Courier New"/>
                <a:cs typeface="Courier New"/>
                <a:sym typeface="Courier New"/>
              </a:rPr>
              <a:t>b </a:t>
            </a:r>
            <a:r>
              <a:rPr lang="en-US" dirty="0"/>
              <a:t>is the corresponding bit to be added</a:t>
            </a:r>
            <a:endParaRPr dirty="0"/>
          </a:p>
          <a:p>
            <a:pPr marL="699516" lvl="1" indent="-342900" algn="l" rtl="0">
              <a:lnSpc>
                <a:spcPct val="110000"/>
              </a:lnSpc>
              <a:spcBef>
                <a:spcPts val="24"/>
              </a:spcBef>
              <a:spcAft>
                <a:spcPts val="0"/>
              </a:spcAft>
              <a:buSzPts val="2420"/>
              <a:buChar char="▪"/>
            </a:pPr>
            <a:r>
              <a:rPr lang="en-US" dirty="0">
                <a:latin typeface="Courier New"/>
                <a:ea typeface="Courier New"/>
                <a:cs typeface="Courier New"/>
                <a:sym typeface="Courier New"/>
              </a:rPr>
              <a:t>c </a:t>
            </a:r>
            <a:r>
              <a:rPr lang="en-US" dirty="0">
                <a:latin typeface="Calibri"/>
                <a:ea typeface="Calibri"/>
                <a:cs typeface="Calibri"/>
                <a:sym typeface="Calibri"/>
              </a:rPr>
              <a:t>is </a:t>
            </a:r>
            <a:r>
              <a:rPr lang="en-US" dirty="0"/>
              <a:t>the carry bit from the right column</a:t>
            </a:r>
            <a:endParaRPr dirty="0"/>
          </a:p>
        </p:txBody>
      </p:sp>
      <p:sp>
        <p:nvSpPr>
          <p:cNvPr id="277" name="Google Shape;277;p55"/>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31</a:t>
            </a:fld>
            <a:endParaRPr/>
          </a:p>
        </p:txBody>
      </p:sp>
      <p:sp>
        <p:nvSpPr>
          <p:cNvPr id="278" name="Google Shape;278;p55"/>
          <p:cNvSpPr txBox="1"/>
          <p:nvPr/>
        </p:nvSpPr>
        <p:spPr>
          <a:xfrm>
            <a:off x="357018" y="3890626"/>
            <a:ext cx="5438475" cy="4972050"/>
          </a:xfrm>
          <a:prstGeom prst="rect">
            <a:avLst/>
          </a:prstGeom>
          <a:noFill/>
          <a:ln>
            <a:noFill/>
          </a:ln>
        </p:spPr>
        <p:txBody>
          <a:bodyPr spcFirstLastPara="1" wrap="square" lIns="91425" tIns="45700" rIns="91425" bIns="45700" anchor="t" anchorCtr="0">
            <a:noAutofit/>
          </a:bodyPr>
          <a:lstStyle/>
          <a:p>
            <a:pPr marL="347472" marR="0" lvl="0" indent="-347472" algn="l" rtl="0">
              <a:lnSpc>
                <a:spcPct val="110000"/>
              </a:lnSpc>
              <a:spcBef>
                <a:spcPts val="440"/>
              </a:spcBef>
              <a:spcAft>
                <a:spcPts val="0"/>
              </a:spcAft>
              <a:buClr>
                <a:srgbClr val="4B2A85"/>
              </a:buClr>
              <a:buSzPts val="2080"/>
              <a:buFont typeface="Noto Sans Symbols"/>
              <a:buChar char="❖"/>
            </a:pPr>
            <a:r>
              <a:rPr lang="en-US" sz="2600" b="0" i="0" u="none" strike="noStrike" cap="none" dirty="0">
                <a:solidFill>
                  <a:schemeClr val="dk1"/>
                </a:solidFill>
                <a:latin typeface="Calibri"/>
                <a:ea typeface="Calibri"/>
                <a:cs typeface="Calibri"/>
                <a:sym typeface="Calibri"/>
              </a:rPr>
              <a:t>Produces two outputs: </a:t>
            </a:r>
            <a:r>
              <a:rPr lang="en-US" sz="2600" b="0" i="0" u="none" strike="noStrike" cap="none" dirty="0">
                <a:solidFill>
                  <a:schemeClr val="dk1"/>
                </a:solidFill>
                <a:latin typeface="Courier New"/>
                <a:ea typeface="Courier New"/>
                <a:cs typeface="Courier New"/>
                <a:sym typeface="Courier New"/>
              </a:rPr>
              <a:t>sum</a:t>
            </a:r>
            <a:r>
              <a:rPr lang="en-US" sz="2600" b="0" i="0" u="none" strike="noStrike" cap="none" dirty="0">
                <a:solidFill>
                  <a:schemeClr val="dk1"/>
                </a:solidFill>
                <a:latin typeface="Calibri"/>
                <a:ea typeface="Calibri"/>
                <a:cs typeface="Calibri"/>
                <a:sym typeface="Calibri"/>
              </a:rPr>
              <a:t>,</a:t>
            </a:r>
            <a:r>
              <a:rPr lang="en-US" sz="2600" b="0" i="0" u="none" strike="noStrike" cap="none" dirty="0">
                <a:solidFill>
                  <a:schemeClr val="dk1"/>
                </a:solidFill>
                <a:latin typeface="Courier New" panose="02070309020205020404" pitchFamily="49" charset="0"/>
                <a:ea typeface="Calibri"/>
                <a:cs typeface="Courier New" panose="02070309020205020404" pitchFamily="49" charset="0"/>
                <a:sym typeface="Calibri"/>
              </a:rPr>
              <a:t> </a:t>
            </a:r>
            <a:r>
              <a:rPr lang="en-US" sz="2600" b="0" i="0" u="none" strike="noStrike" cap="none" dirty="0">
                <a:solidFill>
                  <a:schemeClr val="dk1"/>
                </a:solidFill>
                <a:latin typeface="Courier New"/>
                <a:ea typeface="Courier New"/>
                <a:cs typeface="Courier New"/>
                <a:sym typeface="Courier New"/>
              </a:rPr>
              <a:t>carry</a:t>
            </a:r>
            <a:endParaRPr sz="2600" b="0" i="0" u="none" strike="noStrike" cap="none" dirty="0">
              <a:solidFill>
                <a:schemeClr val="dk1"/>
              </a:solidFill>
              <a:latin typeface="Calibri"/>
              <a:ea typeface="Calibri"/>
              <a:cs typeface="Calibri"/>
              <a:sym typeface="Calibri"/>
            </a:endParaRPr>
          </a:p>
          <a:p>
            <a:pPr marL="699516" marR="0" lvl="1" indent="-342900" algn="l" rtl="0">
              <a:lnSpc>
                <a:spcPct val="110000"/>
              </a:lnSpc>
              <a:spcBef>
                <a:spcPts val="24"/>
              </a:spcBef>
              <a:spcAft>
                <a:spcPts val="0"/>
              </a:spcAft>
              <a:buClr>
                <a:srgbClr val="4B2A85"/>
              </a:buClr>
              <a:buSzPts val="2420"/>
              <a:buFont typeface="Noto Sans Symbols"/>
              <a:buChar char="▪"/>
            </a:pPr>
            <a:r>
              <a:rPr lang="en-US" sz="2200" b="0" i="0" u="none" strike="noStrike" cap="none" dirty="0">
                <a:solidFill>
                  <a:schemeClr val="dk1"/>
                </a:solidFill>
                <a:latin typeface="Courier New"/>
                <a:ea typeface="Courier New"/>
                <a:cs typeface="Courier New"/>
                <a:sym typeface="Courier New"/>
              </a:rPr>
              <a:t>sum </a:t>
            </a:r>
            <a:r>
              <a:rPr lang="en-US" sz="2200" b="0" i="0" u="none" strike="noStrike" cap="none" dirty="0">
                <a:solidFill>
                  <a:schemeClr val="dk1"/>
                </a:solidFill>
                <a:latin typeface="Calibri"/>
                <a:ea typeface="Calibri"/>
                <a:cs typeface="Calibri"/>
                <a:sym typeface="Calibri"/>
              </a:rPr>
              <a:t>is the value to be put for this column in the result</a:t>
            </a:r>
            <a:endParaRPr sz="2200" b="0" i="0" u="none" strike="noStrike" cap="none" dirty="0">
              <a:solidFill>
                <a:schemeClr val="dk1"/>
              </a:solidFill>
              <a:latin typeface="Courier New"/>
              <a:ea typeface="Courier New"/>
              <a:cs typeface="Courier New"/>
              <a:sym typeface="Courier New"/>
            </a:endParaRPr>
          </a:p>
          <a:p>
            <a:pPr marL="699516" marR="0" lvl="1" indent="-342900" algn="l" rtl="0">
              <a:lnSpc>
                <a:spcPct val="110000"/>
              </a:lnSpc>
              <a:spcBef>
                <a:spcPts val="24"/>
              </a:spcBef>
              <a:spcAft>
                <a:spcPts val="0"/>
              </a:spcAft>
              <a:buClr>
                <a:srgbClr val="4B2A85"/>
              </a:buClr>
              <a:buSzPts val="2420"/>
              <a:buFont typeface="Noto Sans Symbols"/>
              <a:buChar char="▪"/>
            </a:pPr>
            <a:r>
              <a:rPr lang="en-US" sz="2200" b="0" i="0" u="none" strike="noStrike" cap="none" dirty="0">
                <a:solidFill>
                  <a:schemeClr val="dk1"/>
                </a:solidFill>
                <a:latin typeface="Courier New"/>
                <a:ea typeface="Courier New"/>
                <a:cs typeface="Courier New"/>
                <a:sym typeface="Courier New"/>
              </a:rPr>
              <a:t>carry </a:t>
            </a:r>
            <a:r>
              <a:rPr lang="en-US" sz="2200" b="0" i="0" u="none" strike="noStrike" cap="none" dirty="0">
                <a:solidFill>
                  <a:schemeClr val="dk1"/>
                </a:solidFill>
                <a:latin typeface="Calibri"/>
                <a:ea typeface="Calibri"/>
                <a:cs typeface="Calibri"/>
                <a:sym typeface="Calibri"/>
              </a:rPr>
              <a:t>is the value to be carried over to the next column</a:t>
            </a:r>
            <a:endParaRPr sz="1400" b="0" i="0" u="none" strike="noStrike" cap="none" dirty="0">
              <a:solidFill>
                <a:srgbClr val="000000"/>
              </a:solidFill>
              <a:latin typeface="Arial"/>
              <a:ea typeface="Arial"/>
              <a:cs typeface="Arial"/>
              <a:sym typeface="Arial"/>
            </a:endParaRPr>
          </a:p>
        </p:txBody>
      </p:sp>
      <p:graphicFrame>
        <p:nvGraphicFramePr>
          <p:cNvPr id="279" name="Google Shape;279;p55"/>
          <p:cNvGraphicFramePr/>
          <p:nvPr/>
        </p:nvGraphicFramePr>
        <p:xfrm>
          <a:off x="5948503" y="1904146"/>
          <a:ext cx="2978075" cy="1889640"/>
        </p:xfrm>
        <a:graphic>
          <a:graphicData uri="http://schemas.openxmlformats.org/drawingml/2006/table">
            <a:tbl>
              <a:tblPr>
                <a:noFill/>
              </a:tblPr>
              <a:tblGrid>
                <a:gridCol w="827775">
                  <a:extLst>
                    <a:ext uri="{9D8B030D-6E8A-4147-A177-3AD203B41FA5}">
                      <a16:colId xmlns:a16="http://schemas.microsoft.com/office/drawing/2014/main" val="20000"/>
                    </a:ext>
                  </a:extLst>
                </a:gridCol>
                <a:gridCol w="537575">
                  <a:extLst>
                    <a:ext uri="{9D8B030D-6E8A-4147-A177-3AD203B41FA5}">
                      <a16:colId xmlns:a16="http://schemas.microsoft.com/office/drawing/2014/main" val="20001"/>
                    </a:ext>
                  </a:extLst>
                </a:gridCol>
                <a:gridCol w="537575">
                  <a:extLst>
                    <a:ext uri="{9D8B030D-6E8A-4147-A177-3AD203B41FA5}">
                      <a16:colId xmlns:a16="http://schemas.microsoft.com/office/drawing/2014/main" val="20002"/>
                    </a:ext>
                  </a:extLst>
                </a:gridCol>
                <a:gridCol w="537575">
                  <a:extLst>
                    <a:ext uri="{9D8B030D-6E8A-4147-A177-3AD203B41FA5}">
                      <a16:colId xmlns:a16="http://schemas.microsoft.com/office/drawing/2014/main" val="20003"/>
                    </a:ext>
                  </a:extLst>
                </a:gridCol>
                <a:gridCol w="537575">
                  <a:extLst>
                    <a:ext uri="{9D8B030D-6E8A-4147-A177-3AD203B41FA5}">
                      <a16:colId xmlns:a16="http://schemas.microsoft.com/office/drawing/2014/main" val="20004"/>
                    </a:ext>
                  </a:extLst>
                </a:gridCol>
              </a:tblGrid>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carry</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a:latin typeface="Cambria Math"/>
                          <a:ea typeface="Cambria Math"/>
                          <a:cs typeface="Cambria Math"/>
                          <a:sym typeface="Cambria Math"/>
                        </a:rPr>
                        <a:t>a</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a:latin typeface="Cambria Math"/>
                          <a:ea typeface="Cambria Math"/>
                          <a:cs typeface="Cambria Math"/>
                          <a:sym typeface="Cambria Math"/>
                        </a:rPr>
                        <a:t>b</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1</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0</a:t>
                      </a: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72400">
                <a:tc>
                  <a:txBody>
                    <a:bodyPr/>
                    <a:lstStyle/>
                    <a:p>
                      <a:pPr marL="0" marR="0" lvl="0" indent="0" algn="ctr" rtl="0">
                        <a:lnSpc>
                          <a:spcPct val="100000"/>
                        </a:lnSpc>
                        <a:spcBef>
                          <a:spcPts val="0"/>
                        </a:spcBef>
                        <a:spcAft>
                          <a:spcPts val="0"/>
                        </a:spcAft>
                        <a:buClr>
                          <a:srgbClr val="000000"/>
                        </a:buClr>
                        <a:buSzPts val="2600"/>
                        <a:buFont typeface="Arial"/>
                        <a:buNone/>
                      </a:pPr>
                      <a:r>
                        <a:rPr lang="en-US" sz="1900" u="none" strike="noStrike" cap="none">
                          <a:latin typeface="Cambria Math"/>
                          <a:ea typeface="Cambria Math"/>
                          <a:cs typeface="Cambria Math"/>
                          <a:sym typeface="Cambria Math"/>
                        </a:rPr>
                        <a:t>sum</a:t>
                      </a:r>
                      <a:endParaRPr sz="19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1900" u="none" strike="noStrike" cap="none" dirty="0">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59"/>
          <p:cNvSpPr/>
          <p:nvPr/>
        </p:nvSpPr>
        <p:spPr>
          <a:xfrm>
            <a:off x="1094703" y="3994086"/>
            <a:ext cx="1534195" cy="360600"/>
          </a:xfrm>
          <a:prstGeom prst="rect">
            <a:avLst/>
          </a:prstGeom>
          <a:solidFill>
            <a:srgbClr val="F9CB9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85" name="Google Shape;285;p59"/>
          <p:cNvSpPr/>
          <p:nvPr/>
        </p:nvSpPr>
        <p:spPr>
          <a:xfrm>
            <a:off x="1094702" y="4379135"/>
            <a:ext cx="1534197" cy="360600"/>
          </a:xfrm>
          <a:prstGeom prst="rect">
            <a:avLst/>
          </a:prstGeom>
          <a:solidFill>
            <a:srgbClr val="A4C2F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86" name="Google Shape;286;p5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Full Adder</a:t>
            </a:r>
            <a:endParaRPr/>
          </a:p>
        </p:txBody>
      </p:sp>
      <p:sp>
        <p:nvSpPr>
          <p:cNvPr id="287" name="Google Shape;287;p5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32</a:t>
            </a:fld>
            <a:endParaRPr/>
          </a:p>
        </p:txBody>
      </p:sp>
      <p:graphicFrame>
        <p:nvGraphicFramePr>
          <p:cNvPr id="288" name="Google Shape;288;p59"/>
          <p:cNvGraphicFramePr/>
          <p:nvPr/>
        </p:nvGraphicFramePr>
        <p:xfrm>
          <a:off x="3566380" y="3429000"/>
          <a:ext cx="3555075" cy="2785375"/>
        </p:xfrm>
        <a:graphic>
          <a:graphicData uri="http://schemas.openxmlformats.org/drawingml/2006/table">
            <a:tbl>
              <a:tblPr>
                <a:noFill/>
              </a:tblPr>
              <a:tblGrid>
                <a:gridCol w="1316375">
                  <a:extLst>
                    <a:ext uri="{9D8B030D-6E8A-4147-A177-3AD203B41FA5}">
                      <a16:colId xmlns:a16="http://schemas.microsoft.com/office/drawing/2014/main" val="20000"/>
                    </a:ext>
                  </a:extLst>
                </a:gridCol>
                <a:gridCol w="559675">
                  <a:extLst>
                    <a:ext uri="{9D8B030D-6E8A-4147-A177-3AD203B41FA5}">
                      <a16:colId xmlns:a16="http://schemas.microsoft.com/office/drawing/2014/main" val="20001"/>
                    </a:ext>
                  </a:extLst>
                </a:gridCol>
                <a:gridCol w="559675">
                  <a:extLst>
                    <a:ext uri="{9D8B030D-6E8A-4147-A177-3AD203B41FA5}">
                      <a16:colId xmlns:a16="http://schemas.microsoft.com/office/drawing/2014/main" val="20002"/>
                    </a:ext>
                  </a:extLst>
                </a:gridCol>
                <a:gridCol w="559675">
                  <a:extLst>
                    <a:ext uri="{9D8B030D-6E8A-4147-A177-3AD203B41FA5}">
                      <a16:colId xmlns:a16="http://schemas.microsoft.com/office/drawing/2014/main" val="20003"/>
                    </a:ext>
                  </a:extLst>
                </a:gridCol>
                <a:gridCol w="559675">
                  <a:extLst>
                    <a:ext uri="{9D8B030D-6E8A-4147-A177-3AD203B41FA5}">
                      <a16:colId xmlns:a16="http://schemas.microsoft.com/office/drawing/2014/main" val="20004"/>
                    </a:ext>
                  </a:extLst>
                </a:gridCol>
              </a:tblGrid>
              <a:tr h="648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carry</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solidFill>
                      <a:srgbClr val="A4C2F4"/>
                    </a:solidFill>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12700" cap="flat" cmpd="sng">
                      <a:solidFill>
                        <a:schemeClr val="dk1"/>
                      </a:solidFill>
                      <a:prstDash val="lgDash"/>
                      <a:round/>
                      <a:headEnd type="none" w="sm" len="sm"/>
                      <a:tailEnd type="none" w="sm" len="sm"/>
                    </a:lnB>
                  </a:tcPr>
                </a:tc>
                <a:extLst>
                  <a:ext uri="{0D108BD9-81ED-4DB2-BD59-A6C34878D82A}">
                    <a16:rowId xmlns:a16="http://schemas.microsoft.com/office/drawing/2014/main" val="10000"/>
                  </a:ext>
                </a:extLst>
              </a:tr>
              <a:tr h="816675">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a</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1</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lgDash"/>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70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b</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0</a:t>
                      </a: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1</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48900">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latin typeface="Cambria Math"/>
                          <a:ea typeface="Cambria Math"/>
                          <a:cs typeface="Cambria Math"/>
                          <a:sym typeface="Cambria Math"/>
                        </a:rPr>
                        <a:t>sum</a:t>
                      </a:r>
                      <a:endParaRPr sz="2600" u="none" strike="noStrike" cap="none">
                        <a:latin typeface="Cambria Math"/>
                        <a:ea typeface="Cambria Math"/>
                        <a:cs typeface="Cambria Math"/>
                        <a:sym typeface="Cambria Math"/>
                      </a:endParaRPr>
                    </a:p>
                  </a:txBody>
                  <a:tcPr marL="91425" marR="91425" marT="91425" marB="91425" anchor="ctr">
                    <a:lnL w="9525" cap="flat" cmpd="sng">
                      <a:solidFill>
                        <a:srgbClr val="9E9E9E">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2600"/>
                        <a:buFont typeface="Arial"/>
                        <a:buNone/>
                      </a:pPr>
                      <a:endParaRPr sz="2600" u="none" strike="noStrike" cap="none">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2600"/>
                        <a:buFont typeface="Arial"/>
                        <a:buNone/>
                      </a:pPr>
                      <a:r>
                        <a:rPr lang="en-US" sz="2600" u="none" strike="noStrike" cap="none">
                          <a:solidFill>
                            <a:srgbClr val="BFBFBF"/>
                          </a:solidFill>
                          <a:latin typeface="Cambria Math"/>
                          <a:ea typeface="Cambria Math"/>
                          <a:cs typeface="Cambria Math"/>
                          <a:sym typeface="Cambria Math"/>
                        </a:rPr>
                        <a:t>0</a:t>
                      </a:r>
                      <a:endParaRPr sz="2600" u="none" strike="noStrike" cap="none">
                        <a:solidFill>
                          <a:srgbClr val="BFBFBF"/>
                        </a:solidFill>
                        <a:latin typeface="Cambria Math"/>
                        <a:ea typeface="Cambria Math"/>
                        <a:cs typeface="Cambria Math"/>
                        <a:sym typeface="Cambria Math"/>
                      </a:endParaRPr>
                    </a:p>
                  </a:txBody>
                  <a:tcPr marL="91425" marR="91425" marT="91425" marB="91425" anchor="ctr">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89" name="Google Shape;289;p59"/>
          <p:cNvSpPr txBox="1">
            <a:spLocks noGrp="1"/>
          </p:cNvSpPr>
          <p:nvPr>
            <p:ph type="body" idx="1"/>
          </p:nvPr>
        </p:nvSpPr>
        <p:spPr>
          <a:xfrm>
            <a:off x="396875" y="1362075"/>
            <a:ext cx="8366100" cy="2554605"/>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Example: </a:t>
            </a:r>
            <a:r>
              <a:rPr lang="en-US" dirty="0">
                <a:latin typeface="Cambria Math"/>
                <a:ea typeface="Cambria Math"/>
                <a:cs typeface="Cambria Math"/>
                <a:sym typeface="Cambria Math"/>
              </a:rPr>
              <a:t>0b0111 + 0b0101</a:t>
            </a:r>
            <a:endParaRPr dirty="0">
              <a:latin typeface="Cambria Math"/>
              <a:ea typeface="Cambria Math"/>
              <a:cs typeface="Cambria Math"/>
              <a:sym typeface="Cambria Math"/>
            </a:endParaRPr>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For the second (second least significant) column:</a:t>
            </a:r>
            <a:endParaRPr dirty="0"/>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a = 1</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b = 0</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c = 1</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sum = </a:t>
            </a:r>
            <a:endParaRPr dirty="0">
              <a:latin typeface="Cambria Math"/>
              <a:ea typeface="Cambria Math"/>
              <a:cs typeface="Cambria Math"/>
              <a:sym typeface="Cambria Math"/>
            </a:endParaRPr>
          </a:p>
          <a:p>
            <a:pPr marL="699516" lvl="1" indent="-342900" algn="l" rtl="0">
              <a:lnSpc>
                <a:spcPct val="110000"/>
              </a:lnSpc>
              <a:spcBef>
                <a:spcPts val="24"/>
              </a:spcBef>
              <a:spcAft>
                <a:spcPts val="0"/>
              </a:spcAft>
              <a:buSzPts val="2420"/>
              <a:buChar char="▪"/>
            </a:pPr>
            <a:r>
              <a:rPr lang="en-US" dirty="0">
                <a:latin typeface="Cambria Math"/>
                <a:ea typeface="Cambria Math"/>
                <a:cs typeface="Cambria Math"/>
                <a:sym typeface="Cambria Math"/>
              </a:rPr>
              <a:t>carry =</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1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Full Adder Truth Table</a:t>
            </a:r>
            <a:endParaRPr/>
          </a:p>
        </p:txBody>
      </p:sp>
      <p:sp>
        <p:nvSpPr>
          <p:cNvPr id="295" name="Google Shape;295;p1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33</a:t>
            </a:fld>
            <a:endParaRPr/>
          </a:p>
        </p:txBody>
      </p:sp>
      <p:graphicFrame>
        <p:nvGraphicFramePr>
          <p:cNvPr id="296" name="Google Shape;296;p16" descr="Truth table for full adder. Has five columns, one for the a input, one for the b input, one for the c input, one for the sum output, and one for the carry output. Shows the values of sum and carry for all possible input combinations." title="Full Adder Truth Table"/>
          <p:cNvGraphicFramePr/>
          <p:nvPr/>
        </p:nvGraphicFramePr>
        <p:xfrm>
          <a:off x="473600" y="1330250"/>
          <a:ext cx="5932625" cy="5059800"/>
        </p:xfrm>
        <a:graphic>
          <a:graphicData uri="http://schemas.openxmlformats.org/drawingml/2006/table">
            <a:tbl>
              <a:tblPr>
                <a:noFill/>
              </a:tblPr>
              <a:tblGrid>
                <a:gridCol w="1186525">
                  <a:extLst>
                    <a:ext uri="{9D8B030D-6E8A-4147-A177-3AD203B41FA5}">
                      <a16:colId xmlns:a16="http://schemas.microsoft.com/office/drawing/2014/main" val="20000"/>
                    </a:ext>
                  </a:extLst>
                </a:gridCol>
                <a:gridCol w="1186525">
                  <a:extLst>
                    <a:ext uri="{9D8B030D-6E8A-4147-A177-3AD203B41FA5}">
                      <a16:colId xmlns:a16="http://schemas.microsoft.com/office/drawing/2014/main" val="20001"/>
                    </a:ext>
                  </a:extLst>
                </a:gridCol>
                <a:gridCol w="1186525">
                  <a:extLst>
                    <a:ext uri="{9D8B030D-6E8A-4147-A177-3AD203B41FA5}">
                      <a16:colId xmlns:a16="http://schemas.microsoft.com/office/drawing/2014/main" val="20002"/>
                    </a:ext>
                  </a:extLst>
                </a:gridCol>
                <a:gridCol w="1186525">
                  <a:extLst>
                    <a:ext uri="{9D8B030D-6E8A-4147-A177-3AD203B41FA5}">
                      <a16:colId xmlns:a16="http://schemas.microsoft.com/office/drawing/2014/main" val="20003"/>
                    </a:ext>
                  </a:extLst>
                </a:gridCol>
                <a:gridCol w="1186525">
                  <a:extLst>
                    <a:ext uri="{9D8B030D-6E8A-4147-A177-3AD203B41FA5}">
                      <a16:colId xmlns:a16="http://schemas.microsoft.com/office/drawing/2014/main" val="20004"/>
                    </a:ext>
                  </a:extLst>
                </a:gridCol>
              </a:tblGrid>
              <a:tr h="637800">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a</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b</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c</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sum</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carry</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dirty="0">
                          <a:latin typeface="Cambria Math"/>
                          <a:ea typeface="Cambria Math"/>
                          <a:cs typeface="Cambria Math"/>
                          <a:sym typeface="Cambria Math"/>
                        </a:rPr>
                        <a:t>0</a:t>
                      </a:r>
                      <a:endParaRPr sz="24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5"/>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6"/>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7"/>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24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8" name="Google Shape;199;p7">
            <a:extLst>
              <a:ext uri="{FF2B5EF4-FFF2-40B4-BE49-F238E27FC236}">
                <a16:creationId xmlns:a16="http://schemas.microsoft.com/office/drawing/2014/main" id="{2E885D94-BC5F-4B43-96C4-EC4647D3F765}"/>
              </a:ext>
            </a:extLst>
          </p:cNvPr>
          <p:cNvSpPr txBox="1">
            <a:spLocks/>
          </p:cNvSpPr>
          <p:nvPr/>
        </p:nvSpPr>
        <p:spPr>
          <a:xfrm>
            <a:off x="396875" y="2422933"/>
            <a:ext cx="8366125"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pPr marL="610870" indent="-514350">
              <a:buSzPts val="2600"/>
              <a:buFont typeface="Arial"/>
              <a:buAutoNum type="alphaUcPeriod"/>
            </a:pPr>
            <a:r>
              <a:rPr lang="en-US" dirty="0">
                <a:solidFill>
                  <a:srgbClr val="FF9A01"/>
                </a:solidFill>
              </a:rPr>
              <a:t>sum = 0, carry = 0</a:t>
            </a:r>
            <a:endParaRPr lang="en-US" dirty="0"/>
          </a:p>
          <a:p>
            <a:pPr marL="610870" indent="-514350">
              <a:buSzPts val="2600"/>
              <a:buFont typeface="Arial"/>
              <a:buAutoNum type="alphaUcPeriod"/>
            </a:pPr>
            <a:r>
              <a:rPr lang="en-US" dirty="0">
                <a:solidFill>
                  <a:srgbClr val="00B050"/>
                </a:solidFill>
              </a:rPr>
              <a:t>sum = 0, carry = 1</a:t>
            </a:r>
            <a:endParaRPr lang="en-US" dirty="0"/>
          </a:p>
          <a:p>
            <a:pPr marL="610870" indent="-514350">
              <a:buSzPts val="2600"/>
              <a:buFont typeface="Arial"/>
              <a:buAutoNum type="alphaUcPeriod"/>
            </a:pPr>
            <a:r>
              <a:rPr lang="en-US" dirty="0">
                <a:solidFill>
                  <a:srgbClr val="FF329A"/>
                </a:solidFill>
              </a:rPr>
              <a:t>sum = 1, carry = 0</a:t>
            </a:r>
            <a:endParaRPr lang="en-US" dirty="0"/>
          </a:p>
          <a:p>
            <a:pPr marL="610870" indent="-514350">
              <a:buSzPts val="2600"/>
              <a:buFont typeface="Arial"/>
              <a:buAutoNum type="alphaUcPeriod"/>
            </a:pPr>
            <a:r>
              <a:rPr lang="en-US" dirty="0">
                <a:solidFill>
                  <a:srgbClr val="00B0F0"/>
                </a:solidFill>
              </a:rPr>
              <a:t>sum = 1, carry = 1</a:t>
            </a:r>
            <a:endParaRPr lang="en-US" dirty="0"/>
          </a:p>
          <a:p>
            <a:pPr marL="610870" indent="-514350">
              <a:buSzPts val="2600"/>
              <a:buFont typeface="Arial"/>
              <a:buAutoNum type="alphaUcPeriod"/>
            </a:pPr>
            <a:r>
              <a:rPr lang="en-US" dirty="0">
                <a:solidFill>
                  <a:srgbClr val="9A6533"/>
                </a:solidFill>
              </a:rPr>
              <a:t>We’re lost…</a:t>
            </a:r>
            <a:endParaRPr lang="en-US" dirty="0"/>
          </a:p>
        </p:txBody>
      </p:sp>
      <p:sp>
        <p:nvSpPr>
          <p:cNvPr id="19" name="Google Shape;198;p7">
            <a:extLst>
              <a:ext uri="{FF2B5EF4-FFF2-40B4-BE49-F238E27FC236}">
                <a16:creationId xmlns:a16="http://schemas.microsoft.com/office/drawing/2014/main" id="{6C694559-29B8-8749-B4EE-CAC3ACF5568C}"/>
              </a:ext>
            </a:extLst>
          </p:cNvPr>
          <p:cNvSpPr txBox="1">
            <a:spLocks/>
          </p:cNvSpPr>
          <p:nvPr/>
        </p:nvSpPr>
        <p:spPr>
          <a:xfrm>
            <a:off x="374090" y="1486855"/>
            <a:ext cx="8388910" cy="127155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r>
              <a:rPr lang="en-US" sz="2600" dirty="0"/>
              <a:t>What are the </a:t>
            </a:r>
            <a:r>
              <a:rPr lang="en-US" sz="2600" dirty="0">
                <a:latin typeface="Cambria Math" panose="02040503050406030204" pitchFamily="18" charset="0"/>
                <a:ea typeface="Cambria Math" panose="02040503050406030204" pitchFamily="18" charset="0"/>
              </a:rPr>
              <a:t>sum</a:t>
            </a:r>
            <a:r>
              <a:rPr lang="en-US" sz="2600" dirty="0"/>
              <a:t> and </a:t>
            </a:r>
            <a:r>
              <a:rPr lang="en-US" sz="2600" dirty="0">
                <a:latin typeface="Cambria Math" panose="02040503050406030204" pitchFamily="18" charset="0"/>
                <a:ea typeface="Cambria Math" panose="02040503050406030204" pitchFamily="18" charset="0"/>
              </a:rPr>
              <a:t>carry</a:t>
            </a:r>
            <a:r>
              <a:rPr lang="en-US" sz="2600" dirty="0"/>
              <a:t> bits when </a:t>
            </a:r>
            <a:r>
              <a:rPr lang="en-US" sz="2600" dirty="0">
                <a:latin typeface="Cambria Math" panose="02040503050406030204" pitchFamily="18" charset="0"/>
                <a:ea typeface="Cambria Math" panose="02040503050406030204" pitchFamily="18" charset="0"/>
              </a:rPr>
              <a:t>a=0</a:t>
            </a:r>
            <a:r>
              <a:rPr lang="en-US" sz="2600" dirty="0"/>
              <a:t>, </a:t>
            </a:r>
            <a:r>
              <a:rPr lang="en-US" sz="2600" dirty="0">
                <a:latin typeface="Cambria Math" panose="02040503050406030204" pitchFamily="18" charset="0"/>
                <a:ea typeface="Cambria Math" panose="02040503050406030204" pitchFamily="18" charset="0"/>
              </a:rPr>
              <a:t>b=1</a:t>
            </a:r>
            <a:r>
              <a:rPr lang="en-US" sz="2600" dirty="0"/>
              <a:t>, and </a:t>
            </a:r>
            <a:r>
              <a:rPr lang="en-US" sz="2600" dirty="0">
                <a:latin typeface="Cambria Math" panose="02040503050406030204" pitchFamily="18" charset="0"/>
                <a:ea typeface="Cambria Math" panose="02040503050406030204" pitchFamily="18" charset="0"/>
                <a:cs typeface="Courier New" panose="02070309020205020404" pitchFamily="49" charset="0"/>
              </a:rPr>
              <a:t>c=1</a:t>
            </a:r>
            <a:r>
              <a:rPr lang="en-US" sz="2600" dirty="0"/>
              <a:t>?</a:t>
            </a:r>
          </a:p>
        </p:txBody>
      </p:sp>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34</a:t>
            </a:fld>
            <a:endParaRPr/>
          </a:p>
        </p:txBody>
      </p:sp>
      <p:graphicFrame>
        <p:nvGraphicFramePr>
          <p:cNvPr id="5" name="Google Shape;296;p16" descr="Truth table for full adder. Has five columns, one for the a input, one for the b input, one for the c input, one for the sum output, and one for the carry output. Shows the values of sum and carry for all possible input combinations." title="Full Adder Truth Table">
            <a:extLst>
              <a:ext uri="{FF2B5EF4-FFF2-40B4-BE49-F238E27FC236}">
                <a16:creationId xmlns:a16="http://schemas.microsoft.com/office/drawing/2014/main" id="{158248BE-0E60-5940-AD82-A79101198E93}"/>
              </a:ext>
            </a:extLst>
          </p:cNvPr>
          <p:cNvGraphicFramePr/>
          <p:nvPr/>
        </p:nvGraphicFramePr>
        <p:xfrm>
          <a:off x="3857945" y="2122631"/>
          <a:ext cx="4911965" cy="4145010"/>
        </p:xfrm>
        <a:graphic>
          <a:graphicData uri="http://schemas.openxmlformats.org/drawingml/2006/table">
            <a:tbl>
              <a:tblPr>
                <a:noFill/>
              </a:tblPr>
              <a:tblGrid>
                <a:gridCol w="982393">
                  <a:extLst>
                    <a:ext uri="{9D8B030D-6E8A-4147-A177-3AD203B41FA5}">
                      <a16:colId xmlns:a16="http://schemas.microsoft.com/office/drawing/2014/main" val="20000"/>
                    </a:ext>
                  </a:extLst>
                </a:gridCol>
                <a:gridCol w="982393">
                  <a:extLst>
                    <a:ext uri="{9D8B030D-6E8A-4147-A177-3AD203B41FA5}">
                      <a16:colId xmlns:a16="http://schemas.microsoft.com/office/drawing/2014/main" val="20001"/>
                    </a:ext>
                  </a:extLst>
                </a:gridCol>
                <a:gridCol w="982393">
                  <a:extLst>
                    <a:ext uri="{9D8B030D-6E8A-4147-A177-3AD203B41FA5}">
                      <a16:colId xmlns:a16="http://schemas.microsoft.com/office/drawing/2014/main" val="20002"/>
                    </a:ext>
                  </a:extLst>
                </a:gridCol>
                <a:gridCol w="982393">
                  <a:extLst>
                    <a:ext uri="{9D8B030D-6E8A-4147-A177-3AD203B41FA5}">
                      <a16:colId xmlns:a16="http://schemas.microsoft.com/office/drawing/2014/main" val="20003"/>
                    </a:ext>
                  </a:extLst>
                </a:gridCol>
                <a:gridCol w="982393">
                  <a:extLst>
                    <a:ext uri="{9D8B030D-6E8A-4147-A177-3AD203B41FA5}">
                      <a16:colId xmlns:a16="http://schemas.microsoft.com/office/drawing/2014/main" val="20004"/>
                    </a:ext>
                  </a:extLst>
                </a:gridCol>
              </a:tblGrid>
              <a:tr h="452379">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dirty="0">
                          <a:latin typeface="Cambria Math"/>
                          <a:ea typeface="Cambria Math"/>
                          <a:cs typeface="Cambria Math"/>
                          <a:sym typeface="Cambria Math"/>
                        </a:rPr>
                        <a:t>a</a:t>
                      </a:r>
                      <a:endParaRPr sz="2000" b="1"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dirty="0">
                          <a:latin typeface="Cambria Math"/>
                          <a:ea typeface="Cambria Math"/>
                          <a:cs typeface="Cambria Math"/>
                          <a:sym typeface="Cambria Math"/>
                        </a:rPr>
                        <a:t>b</a:t>
                      </a:r>
                      <a:endParaRPr sz="2000" b="1"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c</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sum</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carry</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5"/>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6"/>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7"/>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0A70F76C-5EB9-144A-9E67-95E9123F9596}"/>
              </a:ext>
            </a:extLst>
          </p:cNvPr>
          <p:cNvPicPr>
            <a:picLocks noChangeAspect="1"/>
          </p:cNvPicPr>
          <p:nvPr/>
        </p:nvPicPr>
        <p:blipFill>
          <a:blip r:embed="rId3"/>
          <a:stretch>
            <a:fillRect/>
          </a:stretch>
        </p:blipFill>
        <p:spPr>
          <a:xfrm>
            <a:off x="3791824" y="3945214"/>
            <a:ext cx="5050172" cy="533400"/>
          </a:xfrm>
          <a:prstGeom prst="rect">
            <a:avLst/>
          </a:prstGeom>
        </p:spPr>
      </p:pic>
    </p:spTree>
    <p:extLst>
      <p:ext uri="{BB962C8B-B14F-4D97-AF65-F5344CB8AC3E}">
        <p14:creationId xmlns:p14="http://schemas.microsoft.com/office/powerpoint/2010/main" val="22025172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graphicFrame>
        <p:nvGraphicFramePr>
          <p:cNvPr id="5" name="Google Shape;296;p16" descr="Truth table for full adder. Has five columns, one for the a input, one for the b input, one for the c input, one for the sum output, and one for the carry output. Shows the values of sum and carry for all possible input combinations." title="Full Adder Truth Table">
            <a:extLst>
              <a:ext uri="{FF2B5EF4-FFF2-40B4-BE49-F238E27FC236}">
                <a16:creationId xmlns:a16="http://schemas.microsoft.com/office/drawing/2014/main" id="{158248BE-0E60-5940-AD82-A79101198E93}"/>
              </a:ext>
            </a:extLst>
          </p:cNvPr>
          <p:cNvGraphicFramePr/>
          <p:nvPr/>
        </p:nvGraphicFramePr>
        <p:xfrm>
          <a:off x="3857945" y="2122631"/>
          <a:ext cx="4911965" cy="4145010"/>
        </p:xfrm>
        <a:graphic>
          <a:graphicData uri="http://schemas.openxmlformats.org/drawingml/2006/table">
            <a:tbl>
              <a:tblPr>
                <a:noFill/>
              </a:tblPr>
              <a:tblGrid>
                <a:gridCol w="982393">
                  <a:extLst>
                    <a:ext uri="{9D8B030D-6E8A-4147-A177-3AD203B41FA5}">
                      <a16:colId xmlns:a16="http://schemas.microsoft.com/office/drawing/2014/main" val="20000"/>
                    </a:ext>
                  </a:extLst>
                </a:gridCol>
                <a:gridCol w="982393">
                  <a:extLst>
                    <a:ext uri="{9D8B030D-6E8A-4147-A177-3AD203B41FA5}">
                      <a16:colId xmlns:a16="http://schemas.microsoft.com/office/drawing/2014/main" val="20001"/>
                    </a:ext>
                  </a:extLst>
                </a:gridCol>
                <a:gridCol w="982393">
                  <a:extLst>
                    <a:ext uri="{9D8B030D-6E8A-4147-A177-3AD203B41FA5}">
                      <a16:colId xmlns:a16="http://schemas.microsoft.com/office/drawing/2014/main" val="20002"/>
                    </a:ext>
                  </a:extLst>
                </a:gridCol>
                <a:gridCol w="982393">
                  <a:extLst>
                    <a:ext uri="{9D8B030D-6E8A-4147-A177-3AD203B41FA5}">
                      <a16:colId xmlns:a16="http://schemas.microsoft.com/office/drawing/2014/main" val="20003"/>
                    </a:ext>
                  </a:extLst>
                </a:gridCol>
                <a:gridCol w="982393">
                  <a:extLst>
                    <a:ext uri="{9D8B030D-6E8A-4147-A177-3AD203B41FA5}">
                      <a16:colId xmlns:a16="http://schemas.microsoft.com/office/drawing/2014/main" val="20004"/>
                    </a:ext>
                  </a:extLst>
                </a:gridCol>
              </a:tblGrid>
              <a:tr h="452379">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dirty="0">
                          <a:latin typeface="Cambria Math"/>
                          <a:ea typeface="Cambria Math"/>
                          <a:cs typeface="Cambria Math"/>
                          <a:sym typeface="Cambria Math"/>
                        </a:rPr>
                        <a:t>a</a:t>
                      </a:r>
                      <a:endParaRPr sz="2000" b="1"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dirty="0">
                          <a:latin typeface="Cambria Math"/>
                          <a:ea typeface="Cambria Math"/>
                          <a:cs typeface="Cambria Math"/>
                          <a:sym typeface="Cambria Math"/>
                        </a:rPr>
                        <a:t>b</a:t>
                      </a:r>
                      <a:endParaRPr sz="2000" b="1"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c</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sum</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000" b="1" u="none" strike="noStrike" cap="none">
                          <a:latin typeface="Cambria Math"/>
                          <a:ea typeface="Cambria Math"/>
                          <a:cs typeface="Cambria Math"/>
                          <a:sym typeface="Cambria Math"/>
                        </a:rPr>
                        <a:t>carry</a:t>
                      </a:r>
                      <a:endParaRPr sz="20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0</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5"/>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dirty="0">
                          <a:latin typeface="Cambria Math"/>
                          <a:ea typeface="Cambria Math"/>
                          <a:cs typeface="Cambria Math"/>
                          <a:sym typeface="Cambria Math"/>
                        </a:rPr>
                        <a:t>1</a:t>
                      </a: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6"/>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0</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7"/>
                  </a:ext>
                </a:extLst>
              </a:tr>
              <a:tr h="424103">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1800" u="none" strike="noStrike" cap="none">
                          <a:latin typeface="Cambria Math"/>
                          <a:ea typeface="Cambria Math"/>
                          <a:cs typeface="Cambria Math"/>
                          <a:sym typeface="Cambria Math"/>
                        </a:rPr>
                        <a:t>1</a:t>
                      </a: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endParaRPr sz="1800" u="none" strike="noStrike" cap="none" dirty="0">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0A70F76C-5EB9-144A-9E67-95E9123F9596}"/>
              </a:ext>
            </a:extLst>
          </p:cNvPr>
          <p:cNvPicPr>
            <a:picLocks noChangeAspect="1"/>
          </p:cNvPicPr>
          <p:nvPr/>
        </p:nvPicPr>
        <p:blipFill>
          <a:blip r:embed="rId3"/>
          <a:stretch>
            <a:fillRect/>
          </a:stretch>
        </p:blipFill>
        <p:spPr>
          <a:xfrm>
            <a:off x="3791824" y="3945214"/>
            <a:ext cx="5050172" cy="533400"/>
          </a:xfrm>
          <a:prstGeom prst="rect">
            <a:avLst/>
          </a:prstGeom>
        </p:spPr>
      </p:pic>
      <p:sp>
        <p:nvSpPr>
          <p:cNvPr id="18" name="Google Shape;199;p7">
            <a:extLst>
              <a:ext uri="{FF2B5EF4-FFF2-40B4-BE49-F238E27FC236}">
                <a16:creationId xmlns:a16="http://schemas.microsoft.com/office/drawing/2014/main" id="{2E885D94-BC5F-4B43-96C4-EC4647D3F765}"/>
              </a:ext>
            </a:extLst>
          </p:cNvPr>
          <p:cNvSpPr txBox="1">
            <a:spLocks/>
          </p:cNvSpPr>
          <p:nvPr/>
        </p:nvSpPr>
        <p:spPr>
          <a:xfrm>
            <a:off x="396875" y="2422933"/>
            <a:ext cx="8366125" cy="49720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pPr marL="610870" indent="-514350">
              <a:buSzPts val="2600"/>
              <a:buFont typeface="Arial"/>
              <a:buAutoNum type="alphaUcPeriod"/>
            </a:pPr>
            <a:r>
              <a:rPr lang="en-US" dirty="0">
                <a:solidFill>
                  <a:srgbClr val="FF9A01"/>
                </a:solidFill>
              </a:rPr>
              <a:t>sum = 0, carry = 0</a:t>
            </a:r>
            <a:endParaRPr lang="en-US" dirty="0"/>
          </a:p>
          <a:p>
            <a:pPr marL="610870" indent="-514350">
              <a:buSzPts val="2600"/>
              <a:buFont typeface="Arial"/>
              <a:buAutoNum type="alphaUcPeriod"/>
            </a:pPr>
            <a:r>
              <a:rPr lang="en-US" dirty="0">
                <a:solidFill>
                  <a:srgbClr val="00B050"/>
                </a:solidFill>
              </a:rPr>
              <a:t>sum = 0, carry = 1</a:t>
            </a:r>
            <a:endParaRPr lang="en-US" dirty="0"/>
          </a:p>
          <a:p>
            <a:pPr marL="610870" indent="-514350">
              <a:buSzPts val="2600"/>
              <a:buFont typeface="Arial"/>
              <a:buAutoNum type="alphaUcPeriod"/>
            </a:pPr>
            <a:r>
              <a:rPr lang="en-US" dirty="0">
                <a:solidFill>
                  <a:srgbClr val="FF329A"/>
                </a:solidFill>
              </a:rPr>
              <a:t>sum = 1, carry = 0</a:t>
            </a:r>
            <a:endParaRPr lang="en-US" dirty="0"/>
          </a:p>
          <a:p>
            <a:pPr marL="610870" indent="-514350">
              <a:buSzPts val="2600"/>
              <a:buFont typeface="Arial"/>
              <a:buAutoNum type="alphaUcPeriod"/>
            </a:pPr>
            <a:r>
              <a:rPr lang="en-US" dirty="0">
                <a:solidFill>
                  <a:srgbClr val="00B0F0"/>
                </a:solidFill>
              </a:rPr>
              <a:t>sum = 1, carry = 1</a:t>
            </a:r>
            <a:endParaRPr lang="en-US" dirty="0"/>
          </a:p>
          <a:p>
            <a:pPr marL="610870" indent="-514350">
              <a:buSzPts val="2600"/>
              <a:buFont typeface="Arial"/>
              <a:buAutoNum type="alphaUcPeriod"/>
            </a:pPr>
            <a:r>
              <a:rPr lang="en-US" dirty="0">
                <a:solidFill>
                  <a:srgbClr val="9A6533"/>
                </a:solidFill>
              </a:rPr>
              <a:t>We’re lost…</a:t>
            </a:r>
            <a:endParaRPr lang="en-US" dirty="0"/>
          </a:p>
        </p:txBody>
      </p:sp>
      <p:sp>
        <p:nvSpPr>
          <p:cNvPr id="19" name="Google Shape;198;p7">
            <a:extLst>
              <a:ext uri="{FF2B5EF4-FFF2-40B4-BE49-F238E27FC236}">
                <a16:creationId xmlns:a16="http://schemas.microsoft.com/office/drawing/2014/main" id="{6C694559-29B8-8749-B4EE-CAC3ACF5568C}"/>
              </a:ext>
            </a:extLst>
          </p:cNvPr>
          <p:cNvSpPr txBox="1">
            <a:spLocks/>
          </p:cNvSpPr>
          <p:nvPr/>
        </p:nvSpPr>
        <p:spPr>
          <a:xfrm>
            <a:off x="374090" y="1486855"/>
            <a:ext cx="8388910" cy="127155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r>
              <a:rPr lang="en-US" sz="2600" dirty="0"/>
              <a:t>What are the </a:t>
            </a:r>
            <a:r>
              <a:rPr lang="en-US" sz="2600" dirty="0">
                <a:latin typeface="Cambria Math" panose="02040503050406030204" pitchFamily="18" charset="0"/>
                <a:ea typeface="Cambria Math" panose="02040503050406030204" pitchFamily="18" charset="0"/>
              </a:rPr>
              <a:t>sum</a:t>
            </a:r>
            <a:r>
              <a:rPr lang="en-US" sz="2600" dirty="0"/>
              <a:t> and </a:t>
            </a:r>
            <a:r>
              <a:rPr lang="en-US" sz="2600" dirty="0">
                <a:latin typeface="Cambria Math" panose="02040503050406030204" pitchFamily="18" charset="0"/>
                <a:ea typeface="Cambria Math" panose="02040503050406030204" pitchFamily="18" charset="0"/>
              </a:rPr>
              <a:t>carry</a:t>
            </a:r>
            <a:r>
              <a:rPr lang="en-US" sz="2600" dirty="0"/>
              <a:t> bits when </a:t>
            </a:r>
            <a:r>
              <a:rPr lang="en-US" sz="2600" dirty="0">
                <a:latin typeface="Cambria Math" panose="02040503050406030204" pitchFamily="18" charset="0"/>
                <a:ea typeface="Cambria Math" panose="02040503050406030204" pitchFamily="18" charset="0"/>
              </a:rPr>
              <a:t>a=0</a:t>
            </a:r>
            <a:r>
              <a:rPr lang="en-US" sz="2600" dirty="0"/>
              <a:t>, </a:t>
            </a:r>
            <a:r>
              <a:rPr lang="en-US" sz="2600" dirty="0">
                <a:latin typeface="Cambria Math" panose="02040503050406030204" pitchFamily="18" charset="0"/>
                <a:ea typeface="Cambria Math" panose="02040503050406030204" pitchFamily="18" charset="0"/>
              </a:rPr>
              <a:t>b=1</a:t>
            </a:r>
            <a:r>
              <a:rPr lang="en-US" sz="2600" dirty="0"/>
              <a:t>, and </a:t>
            </a:r>
            <a:r>
              <a:rPr lang="en-US" sz="2600" dirty="0">
                <a:latin typeface="Cambria Math" panose="02040503050406030204" pitchFamily="18" charset="0"/>
                <a:ea typeface="Cambria Math" panose="02040503050406030204" pitchFamily="18" charset="0"/>
                <a:cs typeface="Courier New" panose="02070309020205020404" pitchFamily="49" charset="0"/>
              </a:rPr>
              <a:t>c=1</a:t>
            </a:r>
            <a:r>
              <a:rPr lang="en-US" sz="2600" dirty="0"/>
              <a:t>?</a:t>
            </a:r>
          </a:p>
        </p:txBody>
      </p:sp>
      <p:sp>
        <p:nvSpPr>
          <p:cNvPr id="197" name="Google Shape;197;p7"/>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35</a:t>
            </a:fld>
            <a:endParaRPr/>
          </a:p>
        </p:txBody>
      </p:sp>
      <p:pic>
        <p:nvPicPr>
          <p:cNvPr id="3" name="Picture 2">
            <a:extLst>
              <a:ext uri="{FF2B5EF4-FFF2-40B4-BE49-F238E27FC236}">
                <a16:creationId xmlns:a16="http://schemas.microsoft.com/office/drawing/2014/main" id="{CC99E6CD-C715-984B-AF26-3FC3E8C0EC53}"/>
              </a:ext>
            </a:extLst>
          </p:cNvPr>
          <p:cNvPicPr>
            <a:picLocks noChangeAspect="1"/>
          </p:cNvPicPr>
          <p:nvPr/>
        </p:nvPicPr>
        <p:blipFill>
          <a:blip r:embed="rId3"/>
          <a:stretch>
            <a:fillRect/>
          </a:stretch>
        </p:blipFill>
        <p:spPr>
          <a:xfrm>
            <a:off x="396875" y="2935797"/>
            <a:ext cx="3386560" cy="533400"/>
          </a:xfrm>
          <a:prstGeom prst="rect">
            <a:avLst/>
          </a:prstGeom>
        </p:spPr>
      </p:pic>
    </p:spTree>
    <p:extLst>
      <p:ext uri="{BB962C8B-B14F-4D97-AF65-F5344CB8AC3E}">
        <p14:creationId xmlns:p14="http://schemas.microsoft.com/office/powerpoint/2010/main" val="1866672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2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Full Adder Truth Table</a:t>
            </a:r>
            <a:endParaRPr/>
          </a:p>
        </p:txBody>
      </p:sp>
      <p:sp>
        <p:nvSpPr>
          <p:cNvPr id="310" name="Google Shape;310;p2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36</a:t>
            </a:fld>
            <a:endParaRPr/>
          </a:p>
        </p:txBody>
      </p:sp>
      <p:graphicFrame>
        <p:nvGraphicFramePr>
          <p:cNvPr id="311" name="Google Shape;311;p29" descr="Truth table for full adder. Has five columns, one for the a input, one for the b input, one for the c input, one for the sum output, and one for the carry output. Shows the values of sum and carry for all possible input combinations." title="Full Adder Truth Table"/>
          <p:cNvGraphicFramePr/>
          <p:nvPr/>
        </p:nvGraphicFramePr>
        <p:xfrm>
          <a:off x="473600" y="1330250"/>
          <a:ext cx="5932625" cy="5059800"/>
        </p:xfrm>
        <a:graphic>
          <a:graphicData uri="http://schemas.openxmlformats.org/drawingml/2006/table">
            <a:tbl>
              <a:tblPr>
                <a:noFill/>
              </a:tblPr>
              <a:tblGrid>
                <a:gridCol w="1186525">
                  <a:extLst>
                    <a:ext uri="{9D8B030D-6E8A-4147-A177-3AD203B41FA5}">
                      <a16:colId xmlns:a16="http://schemas.microsoft.com/office/drawing/2014/main" val="20000"/>
                    </a:ext>
                  </a:extLst>
                </a:gridCol>
                <a:gridCol w="1186525">
                  <a:extLst>
                    <a:ext uri="{9D8B030D-6E8A-4147-A177-3AD203B41FA5}">
                      <a16:colId xmlns:a16="http://schemas.microsoft.com/office/drawing/2014/main" val="20001"/>
                    </a:ext>
                  </a:extLst>
                </a:gridCol>
                <a:gridCol w="1186525">
                  <a:extLst>
                    <a:ext uri="{9D8B030D-6E8A-4147-A177-3AD203B41FA5}">
                      <a16:colId xmlns:a16="http://schemas.microsoft.com/office/drawing/2014/main" val="20002"/>
                    </a:ext>
                  </a:extLst>
                </a:gridCol>
                <a:gridCol w="1186525">
                  <a:extLst>
                    <a:ext uri="{9D8B030D-6E8A-4147-A177-3AD203B41FA5}">
                      <a16:colId xmlns:a16="http://schemas.microsoft.com/office/drawing/2014/main" val="20003"/>
                    </a:ext>
                  </a:extLst>
                </a:gridCol>
                <a:gridCol w="1186525">
                  <a:extLst>
                    <a:ext uri="{9D8B030D-6E8A-4147-A177-3AD203B41FA5}">
                      <a16:colId xmlns:a16="http://schemas.microsoft.com/office/drawing/2014/main" val="20004"/>
                    </a:ext>
                  </a:extLst>
                </a:gridCol>
              </a:tblGrid>
              <a:tr h="637800">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a</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b</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c</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sum</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2800" b="1" u="none" strike="noStrike" cap="none">
                          <a:latin typeface="Cambria Math"/>
                          <a:ea typeface="Cambria Math"/>
                          <a:cs typeface="Cambria Math"/>
                          <a:sym typeface="Cambria Math"/>
                        </a:rPr>
                        <a:t>carry</a:t>
                      </a:r>
                      <a:endParaRPr sz="2800" b="1"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0"/>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1"/>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2"/>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3"/>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4"/>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5"/>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6"/>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0</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7"/>
                  </a:ext>
                </a:extLst>
              </a:tr>
              <a:tr h="552750">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9CB9C"/>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US" sz="2400" u="none" strike="noStrike" cap="none">
                          <a:latin typeface="Cambria Math"/>
                          <a:ea typeface="Cambria Math"/>
                          <a:cs typeface="Cambria Math"/>
                          <a:sym typeface="Cambria Math"/>
                        </a:rPr>
                        <a:t>1</a:t>
                      </a:r>
                      <a:endParaRPr sz="2400" u="none" strike="noStrike" cap="none">
                        <a:latin typeface="Cambria Math"/>
                        <a:ea typeface="Cambria Math"/>
                        <a:cs typeface="Cambria Math"/>
                        <a:sym typeface="Cambria Math"/>
                      </a:endParaRPr>
                    </a:p>
                  </a:txBody>
                  <a:tcPr marL="91425" marR="91425" marT="91425" marB="914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A4C2F4"/>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8" name="Google Shape;328;p61"/>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Adds two 16-bit numbers</a:t>
            </a:r>
            <a:endParaRPr dirty="0"/>
          </a:p>
          <a:p>
            <a:pPr marL="347472" lvl="0" indent="-215392" algn="l" rtl="0">
              <a:lnSpc>
                <a:spcPct val="110000"/>
              </a:lnSpc>
              <a:spcBef>
                <a:spcPts val="440"/>
              </a:spcBef>
              <a:spcAft>
                <a:spcPts val="0"/>
              </a:spcAft>
              <a:buSzPts val="2080"/>
              <a:buFont typeface="Noto Sans Symbols"/>
              <a:buNone/>
            </a:pPr>
            <a:endParaRPr sz="2000" dirty="0"/>
          </a:p>
          <a:p>
            <a:pPr marL="347472" lvl="0" indent="-347472" algn="l" rtl="0">
              <a:lnSpc>
                <a:spcPct val="110000"/>
              </a:lnSpc>
              <a:spcBef>
                <a:spcPts val="440"/>
              </a:spcBef>
              <a:spcAft>
                <a:spcPts val="0"/>
              </a:spcAft>
              <a:buSzPts val="2080"/>
              <a:buFont typeface="Noto Sans Symbols"/>
              <a:buChar char="❖"/>
            </a:pPr>
            <a:r>
              <a:rPr lang="en-US" dirty="0"/>
              <a:t>Connects the full adders for each column together (wires the out carry from one column to the in carry of the next) </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9" name="Google Shape;621;g8300141d06_3_162">
            <a:extLst>
              <a:ext uri="{FF2B5EF4-FFF2-40B4-BE49-F238E27FC236}">
                <a16:creationId xmlns:a16="http://schemas.microsoft.com/office/drawing/2014/main" id="{E55A79B0-441D-4844-B0F2-EAF1C5C7DB74}"/>
              </a:ext>
            </a:extLst>
          </p:cNvPr>
          <p:cNvSpPr/>
          <p:nvPr/>
        </p:nvSpPr>
        <p:spPr>
          <a:xfrm>
            <a:off x="7679541" y="3828765"/>
            <a:ext cx="202500" cy="1212900"/>
          </a:xfrm>
          <a:prstGeom prst="roundRect">
            <a:avLst>
              <a:gd name="adj" fmla="val 16667"/>
            </a:avLst>
          </a:prstGeom>
          <a:solidFill>
            <a:srgbClr val="76A5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620;g8300141d06_3_162">
            <a:extLst>
              <a:ext uri="{FF2B5EF4-FFF2-40B4-BE49-F238E27FC236}">
                <a16:creationId xmlns:a16="http://schemas.microsoft.com/office/drawing/2014/main" id="{30CF6561-D454-2C49-AB7E-87008213A40E}"/>
              </a:ext>
            </a:extLst>
          </p:cNvPr>
          <p:cNvSpPr/>
          <p:nvPr/>
        </p:nvSpPr>
        <p:spPr>
          <a:xfrm>
            <a:off x="8056957" y="3828765"/>
            <a:ext cx="202500" cy="1212900"/>
          </a:xfrm>
          <a:prstGeom prst="roundRect">
            <a:avLst>
              <a:gd name="adj" fmla="val 16667"/>
            </a:avLst>
          </a:pr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619;g8300141d06_3_162">
            <a:extLst>
              <a:ext uri="{FF2B5EF4-FFF2-40B4-BE49-F238E27FC236}">
                <a16:creationId xmlns:a16="http://schemas.microsoft.com/office/drawing/2014/main" id="{C968BB84-D87A-9843-8329-FF18329C29FD}"/>
              </a:ext>
            </a:extLst>
          </p:cNvPr>
          <p:cNvSpPr/>
          <p:nvPr/>
        </p:nvSpPr>
        <p:spPr>
          <a:xfrm>
            <a:off x="8423192" y="4279658"/>
            <a:ext cx="202500" cy="762000"/>
          </a:xfrm>
          <a:prstGeom prst="roundRect">
            <a:avLst>
              <a:gd name="adj" fmla="val 16667"/>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61"/>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Multi-Bit Adder</a:t>
            </a:r>
            <a:endParaRPr/>
          </a:p>
        </p:txBody>
      </p:sp>
      <p:sp>
        <p:nvSpPr>
          <p:cNvPr id="329" name="Google Shape;329;p61"/>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37</a:t>
            </a:fld>
            <a:endParaRPr/>
          </a:p>
        </p:txBody>
      </p:sp>
      <p:sp>
        <p:nvSpPr>
          <p:cNvPr id="330" name="Google Shape;330;p61"/>
          <p:cNvSpPr/>
          <p:nvPr/>
        </p:nvSpPr>
        <p:spPr>
          <a:xfrm>
            <a:off x="708660" y="3335628"/>
            <a:ext cx="4657220" cy="3429324"/>
          </a:xfrm>
          <a:prstGeom prst="rect">
            <a:avLst/>
          </a:prstGeom>
          <a:solidFill>
            <a:srgbClr val="F2F2F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18304"/>
                </a:solidFill>
                <a:latin typeface="Consolas"/>
                <a:ea typeface="Consolas"/>
                <a:cs typeface="Consolas"/>
                <a:sym typeface="Consolas"/>
              </a:rPr>
              <a:t>/**</a:t>
            </a:r>
            <a:endParaRPr sz="1400" b="0" i="0" u="none" strike="noStrike" cap="none" dirty="0">
              <a:solidFill>
                <a:srgbClr val="018304"/>
              </a:solidFill>
              <a:latin typeface="Consolas"/>
              <a:ea typeface="Consolas"/>
              <a:cs typeface="Consolas"/>
              <a:sym typeface="Consolas"/>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18304"/>
                </a:solidFill>
                <a:latin typeface="Consolas"/>
                <a:ea typeface="Consolas"/>
                <a:cs typeface="Consolas"/>
                <a:sym typeface="Consolas"/>
              </a:rPr>
              <a:t> * Adds two 16-bit Two’s </a:t>
            </a:r>
            <a:r>
              <a:rPr lang="en-US" sz="1800" dirty="0">
                <a:solidFill>
                  <a:srgbClr val="018304"/>
                </a:solidFill>
                <a:latin typeface="Consolas"/>
                <a:ea typeface="Consolas"/>
                <a:cs typeface="Consolas"/>
                <a:sym typeface="Consolas"/>
              </a:rPr>
              <a:t>C</a:t>
            </a:r>
            <a:r>
              <a:rPr lang="en-US" sz="1800" b="0" i="0" u="none" strike="noStrike" cap="none" dirty="0">
                <a:solidFill>
                  <a:srgbClr val="018304"/>
                </a:solidFill>
                <a:latin typeface="Consolas"/>
                <a:ea typeface="Consolas"/>
                <a:cs typeface="Consolas"/>
                <a:sym typeface="Consolas"/>
              </a:rPr>
              <a:t>omplement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18304"/>
                </a:solidFill>
                <a:latin typeface="Consolas"/>
                <a:ea typeface="Consolas"/>
                <a:cs typeface="Consolas"/>
                <a:sym typeface="Consolas"/>
              </a:rPr>
              <a:t> * values. Overflow is ignored.</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18304"/>
                </a:solidFill>
                <a:latin typeface="Consolas"/>
                <a:ea typeface="Consolas"/>
                <a:cs typeface="Consolas"/>
                <a:sym typeface="Consolas"/>
              </a:rPr>
              <a:t> */</a:t>
            </a:r>
            <a:br>
              <a:rPr lang="en-US" sz="1800" b="0" i="0" u="none" strike="noStrike" cap="none" dirty="0">
                <a:solidFill>
                  <a:srgbClr val="000000"/>
                </a:solidFill>
                <a:latin typeface="Consolas"/>
                <a:ea typeface="Consolas"/>
                <a:cs typeface="Consolas"/>
                <a:sym typeface="Consolas"/>
              </a:rPr>
            </a:br>
            <a:r>
              <a:rPr lang="en-US" sz="1800" b="0" i="0" u="none" strike="noStrike" cap="none" dirty="0">
                <a:solidFill>
                  <a:srgbClr val="3333CC"/>
                </a:solidFill>
                <a:latin typeface="Consolas"/>
                <a:ea typeface="Consolas"/>
                <a:cs typeface="Consolas"/>
                <a:sym typeface="Consolas"/>
              </a:rPr>
              <a:t>CHIP</a:t>
            </a:r>
            <a:r>
              <a:rPr lang="en-US" sz="1800" b="0" i="0" u="none" strike="noStrike" cap="none" dirty="0">
                <a:solidFill>
                  <a:srgbClr val="000000"/>
                </a:solidFill>
                <a:latin typeface="Consolas"/>
                <a:ea typeface="Consolas"/>
                <a:cs typeface="Consolas"/>
                <a:sym typeface="Consolas"/>
              </a:rPr>
              <a:t> Add16 {</a:t>
            </a:r>
            <a:endParaRPr sz="14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00000"/>
                </a:solidFill>
                <a:latin typeface="Consolas"/>
                <a:ea typeface="Consolas"/>
                <a:cs typeface="Consolas"/>
                <a:sym typeface="Consolas"/>
              </a:rPr>
              <a:t>  </a:t>
            </a:r>
            <a:r>
              <a:rPr lang="en-US" sz="1800" b="0" i="0" u="none" strike="noStrike" cap="none" dirty="0">
                <a:solidFill>
                  <a:srgbClr val="3333CC"/>
                </a:solidFill>
                <a:latin typeface="Consolas"/>
                <a:ea typeface="Consolas"/>
                <a:cs typeface="Consolas"/>
                <a:sym typeface="Consolas"/>
              </a:rPr>
              <a:t>IN</a:t>
            </a:r>
            <a:r>
              <a:rPr lang="en-US" sz="1800" b="0" i="0" u="none" strike="noStrike" cap="none" dirty="0">
                <a:solidFill>
                  <a:srgbClr val="000000"/>
                </a:solidFill>
                <a:latin typeface="Consolas"/>
                <a:ea typeface="Consolas"/>
                <a:cs typeface="Consolas"/>
                <a:sym typeface="Consolas"/>
              </a:rPr>
              <a:t> a[16], b[16];</a:t>
            </a:r>
            <a:endParaRPr sz="14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00000"/>
                </a:solidFill>
                <a:latin typeface="Consolas"/>
                <a:ea typeface="Consolas"/>
                <a:cs typeface="Consolas"/>
                <a:sym typeface="Consolas"/>
              </a:rPr>
              <a:t>  </a:t>
            </a:r>
            <a:r>
              <a:rPr lang="en-US" sz="1800" b="0" i="0" u="none" strike="noStrike" cap="none" dirty="0">
                <a:solidFill>
                  <a:srgbClr val="3333CC"/>
                </a:solidFill>
                <a:latin typeface="Consolas"/>
                <a:ea typeface="Consolas"/>
                <a:cs typeface="Consolas"/>
                <a:sym typeface="Consolas"/>
              </a:rPr>
              <a:t>OUT</a:t>
            </a:r>
            <a:r>
              <a:rPr lang="en-US" sz="1800" b="0" i="0" u="none" strike="noStrike" cap="none" dirty="0">
                <a:solidFill>
                  <a:srgbClr val="000000"/>
                </a:solidFill>
                <a:latin typeface="Consolas"/>
                <a:ea typeface="Consolas"/>
                <a:cs typeface="Consolas"/>
                <a:sym typeface="Consolas"/>
              </a:rPr>
              <a:t> sum[16];</a:t>
            </a:r>
            <a:endParaRPr sz="14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br>
              <a:rPr lang="en-US" sz="1800" b="0" i="0" u="none" strike="noStrike" cap="none" dirty="0">
                <a:solidFill>
                  <a:srgbClr val="000000"/>
                </a:solidFill>
                <a:latin typeface="Consolas"/>
                <a:ea typeface="Consolas"/>
                <a:cs typeface="Consolas"/>
                <a:sym typeface="Consolas"/>
              </a:rPr>
            </a:br>
            <a:r>
              <a:rPr lang="en-US" sz="1800" b="0" i="0" u="none" strike="noStrike" cap="none" dirty="0">
                <a:solidFill>
                  <a:srgbClr val="000000"/>
                </a:solidFill>
                <a:latin typeface="Consolas"/>
                <a:ea typeface="Consolas"/>
                <a:cs typeface="Consolas"/>
                <a:sym typeface="Consolas"/>
              </a:rPr>
              <a:t>  </a:t>
            </a:r>
            <a:r>
              <a:rPr lang="en-US" sz="1800" b="0" i="0" u="none" strike="noStrike" cap="none" dirty="0">
                <a:solidFill>
                  <a:srgbClr val="3333CC"/>
                </a:solidFill>
                <a:latin typeface="Consolas"/>
                <a:ea typeface="Consolas"/>
                <a:cs typeface="Consolas"/>
                <a:sym typeface="Consolas"/>
              </a:rPr>
              <a:t>PARTS</a:t>
            </a:r>
            <a:r>
              <a:rPr lang="en-US" sz="1800" b="0" i="0" u="none" strike="noStrike" cap="none" dirty="0">
                <a:solidFill>
                  <a:srgbClr val="000000"/>
                </a:solidFill>
                <a:latin typeface="Consolas"/>
                <a:ea typeface="Consolas"/>
                <a:cs typeface="Consolas"/>
                <a:sym typeface="Consolas"/>
              </a:rPr>
              <a:t>:</a:t>
            </a:r>
            <a:endParaRPr sz="1400" b="0" i="0" u="none" strike="noStrike" cap="none" dirty="0">
              <a:solidFill>
                <a:srgbClr val="000000"/>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18304"/>
                </a:solidFill>
                <a:latin typeface="Consolas"/>
                <a:ea typeface="Consolas"/>
                <a:cs typeface="Consolas"/>
                <a:sym typeface="Consolas"/>
              </a:rPr>
              <a:t>  // Put your code here:</a:t>
            </a:r>
            <a:endParaRPr sz="1400" b="0" i="0" u="none" strike="noStrike" cap="none" dirty="0">
              <a:solidFill>
                <a:srgbClr val="000000"/>
              </a:solidFill>
              <a:latin typeface="Arial"/>
              <a:ea typeface="Arial"/>
              <a:cs typeface="Arial"/>
              <a:sym typeface="Arial"/>
            </a:endParaRPr>
          </a:p>
          <a:p>
            <a:pPr marL="0" marR="0" lvl="1" indent="0" algn="l" rtl="0">
              <a:lnSpc>
                <a:spcPct val="100000"/>
              </a:lnSpc>
              <a:spcBef>
                <a:spcPts val="0"/>
              </a:spcBef>
              <a:spcAft>
                <a:spcPts val="0"/>
              </a:spcAft>
              <a:buClr>
                <a:srgbClr val="000000"/>
              </a:buClr>
              <a:buSzPts val="1800"/>
              <a:buFont typeface="Arial"/>
              <a:buNone/>
            </a:pPr>
            <a:endParaRPr sz="1800" b="0" i="0" u="none" strike="noStrike" cap="none" dirty="0">
              <a:solidFill>
                <a:srgbClr val="018304"/>
              </a:solidFill>
              <a:latin typeface="Consolas"/>
              <a:ea typeface="Consolas"/>
              <a:cs typeface="Consolas"/>
              <a:sym typeface="Consolas"/>
            </a:endParaRPr>
          </a:p>
          <a:p>
            <a:pPr marL="0" marR="0" lvl="1" indent="0" algn="l" rtl="0">
              <a:lnSpc>
                <a:spcPct val="100000"/>
              </a:lnSpc>
              <a:spcBef>
                <a:spcPts val="0"/>
              </a:spcBef>
              <a:spcAft>
                <a:spcPts val="0"/>
              </a:spcAft>
              <a:buClr>
                <a:srgbClr val="000000"/>
              </a:buClr>
              <a:buSzPts val="1800"/>
              <a:buFont typeface="Arial"/>
              <a:buNone/>
            </a:pPr>
            <a:r>
              <a:rPr lang="en-US" sz="1800" b="0" i="0" u="none" strike="noStrike" cap="none" dirty="0">
                <a:solidFill>
                  <a:srgbClr val="000000"/>
                </a:solidFill>
                <a:latin typeface="Consolas"/>
                <a:ea typeface="Consolas"/>
                <a:cs typeface="Consolas"/>
                <a:sym typeface="Consolas"/>
              </a:rPr>
              <a:t>}</a:t>
            </a:r>
            <a:endParaRPr sz="1400" b="0" i="0" u="none" strike="noStrike" cap="none" dirty="0">
              <a:solidFill>
                <a:srgbClr val="000000"/>
              </a:solidFill>
              <a:latin typeface="Arial"/>
              <a:ea typeface="Arial"/>
              <a:cs typeface="Arial"/>
              <a:sym typeface="Arial"/>
            </a:endParaRPr>
          </a:p>
        </p:txBody>
      </p:sp>
      <p:pic>
        <p:nvPicPr>
          <p:cNvPr id="331" name="Google Shape;331;p61" descr="Circuit diagram of the Add16 chip, showing two 16 bit inputs a and b and one 16 bit output sum" title="Add16 Circuit Diagram"/>
          <p:cNvPicPr preferRelativeResize="0"/>
          <p:nvPr/>
        </p:nvPicPr>
        <p:blipFill rotWithShape="1">
          <a:blip r:embed="rId3">
            <a:alphaModFix/>
          </a:blip>
          <a:srcRect/>
          <a:stretch/>
        </p:blipFill>
        <p:spPr>
          <a:xfrm>
            <a:off x="5381774" y="513889"/>
            <a:ext cx="3332725" cy="1506575"/>
          </a:xfrm>
          <a:prstGeom prst="rect">
            <a:avLst/>
          </a:prstGeom>
          <a:noFill/>
          <a:ln>
            <a:noFill/>
          </a:ln>
        </p:spPr>
      </p:pic>
      <p:sp>
        <p:nvSpPr>
          <p:cNvPr id="10" name="Google Shape;622;g8300141d06_3_162">
            <a:extLst>
              <a:ext uri="{FF2B5EF4-FFF2-40B4-BE49-F238E27FC236}">
                <a16:creationId xmlns:a16="http://schemas.microsoft.com/office/drawing/2014/main" id="{A920FF66-5FA1-9144-8156-23A644E89BBB}"/>
              </a:ext>
            </a:extLst>
          </p:cNvPr>
          <p:cNvSpPr txBox="1"/>
          <p:nvPr/>
        </p:nvSpPr>
        <p:spPr>
          <a:xfrm>
            <a:off x="5516307" y="3686168"/>
            <a:ext cx="3091200" cy="365100"/>
          </a:xfrm>
          <a:prstGeom prst="rect">
            <a:avLst/>
          </a:prstGeom>
          <a:noFill/>
          <a:ln>
            <a:noFill/>
          </a:ln>
        </p:spPr>
        <p:txBody>
          <a:bodyPr spcFirstLastPara="1" wrap="square" lIns="0" tIns="104125" rIns="0" bIns="0" anchor="t" anchorCtr="0">
            <a:noAutofit/>
          </a:bodyPr>
          <a:lstStyle/>
          <a:p>
            <a:pPr marL="0" marR="0" lvl="0" indent="0" algn="l" rtl="0">
              <a:lnSpc>
                <a:spcPct val="100000"/>
              </a:lnSpc>
              <a:spcBef>
                <a:spcPts val="0"/>
              </a:spcBef>
              <a:spcAft>
                <a:spcPts val="0"/>
              </a:spcAft>
              <a:buNone/>
            </a:pPr>
            <a:r>
              <a:rPr lang="en-US" sz="2400" b="1" dirty="0">
                <a:solidFill>
                  <a:srgbClr val="CC0000"/>
                </a:solidFill>
                <a:latin typeface="Courier New" panose="02070309020205020404" pitchFamily="49" charset="0"/>
                <a:ea typeface="Consolas"/>
                <a:cs typeface="Courier New" panose="02070309020205020404" pitchFamily="49" charset="0"/>
                <a:sym typeface="Consolas"/>
              </a:rPr>
              <a:t> </a:t>
            </a:r>
            <a:r>
              <a:rPr lang="en-US" sz="2400" b="1" dirty="0">
                <a:solidFill>
                  <a:srgbClr val="3C78D8"/>
                </a:solidFill>
                <a:latin typeface="Courier New" panose="02070309020205020404" pitchFamily="49" charset="0"/>
                <a:ea typeface="Consolas"/>
                <a:cs typeface="Courier New" panose="02070309020205020404" pitchFamily="49" charset="0"/>
                <a:sym typeface="Consolas"/>
              </a:rPr>
              <a:t> </a:t>
            </a:r>
            <a:r>
              <a:rPr lang="en-US" sz="2400" b="1" dirty="0">
                <a:solidFill>
                  <a:schemeClr val="tx1"/>
                </a:solidFill>
                <a:latin typeface="Courier New" panose="02070309020205020404" pitchFamily="49" charset="0"/>
                <a:ea typeface="Consolas"/>
                <a:cs typeface="Courier New" panose="02070309020205020404" pitchFamily="49" charset="0"/>
                <a:sym typeface="Consolas"/>
              </a:rPr>
              <a:t>…</a:t>
            </a:r>
            <a:r>
              <a:rPr lang="en-US" sz="2400" b="1" dirty="0">
                <a:latin typeface="Courier New" panose="02070309020205020404" pitchFamily="49" charset="0"/>
                <a:ea typeface="Consolas"/>
                <a:cs typeface="Courier New" panose="02070309020205020404" pitchFamily="49" charset="0"/>
                <a:sym typeface="Consolas"/>
              </a:rPr>
              <a:t> 0 1 1 1 0 0</a:t>
            </a:r>
            <a:endParaRPr sz="2400" b="1" dirty="0">
              <a:latin typeface="Courier New" panose="02070309020205020404" pitchFamily="49" charset="0"/>
              <a:ea typeface="Consolas"/>
              <a:cs typeface="Courier New" panose="02070309020205020404" pitchFamily="49" charset="0"/>
              <a:sym typeface="Consolas"/>
            </a:endParaRPr>
          </a:p>
        </p:txBody>
      </p:sp>
      <p:sp>
        <p:nvSpPr>
          <p:cNvPr id="12" name="Google Shape;626;g8300141d06_3_162">
            <a:extLst>
              <a:ext uri="{FF2B5EF4-FFF2-40B4-BE49-F238E27FC236}">
                <a16:creationId xmlns:a16="http://schemas.microsoft.com/office/drawing/2014/main" id="{2C2BA683-81D9-E943-B0A3-75B0BF9BFA3E}"/>
              </a:ext>
            </a:extLst>
          </p:cNvPr>
          <p:cNvSpPr txBox="1"/>
          <p:nvPr/>
        </p:nvSpPr>
        <p:spPr>
          <a:xfrm>
            <a:off x="5506743" y="4709421"/>
            <a:ext cx="202500" cy="452100"/>
          </a:xfrm>
          <a:prstGeom prst="rect">
            <a:avLst/>
          </a:prstGeom>
          <a:noFill/>
          <a:ln>
            <a:noFill/>
          </a:ln>
        </p:spPr>
        <p:txBody>
          <a:bodyPr spcFirstLastPara="1" wrap="square" lIns="0" tIns="12700" rIns="0" bIns="0" anchor="t" anchorCtr="0">
            <a:noAutofit/>
          </a:bodyPr>
          <a:lstStyle/>
          <a:p>
            <a:pPr marL="12700" marR="0" lvl="0" indent="0" algn="l" rtl="0">
              <a:lnSpc>
                <a:spcPct val="100000"/>
              </a:lnSpc>
              <a:spcBef>
                <a:spcPts val="0"/>
              </a:spcBef>
              <a:spcAft>
                <a:spcPts val="0"/>
              </a:spcAft>
              <a:buNone/>
            </a:pPr>
            <a:r>
              <a:rPr lang="en-US" sz="2800" dirty="0">
                <a:latin typeface="Calibri"/>
                <a:ea typeface="Calibri"/>
                <a:cs typeface="Calibri"/>
                <a:sym typeface="Calibri"/>
              </a:rPr>
              <a:t>+</a:t>
            </a:r>
            <a:endParaRPr sz="2800" dirty="0">
              <a:latin typeface="Calibri"/>
              <a:ea typeface="Calibri"/>
              <a:cs typeface="Calibri"/>
              <a:sym typeface="Calibri"/>
            </a:endParaRPr>
          </a:p>
        </p:txBody>
      </p:sp>
      <p:sp>
        <p:nvSpPr>
          <p:cNvPr id="13" name="Google Shape;627;g8300141d06_3_162">
            <a:extLst>
              <a:ext uri="{FF2B5EF4-FFF2-40B4-BE49-F238E27FC236}">
                <a16:creationId xmlns:a16="http://schemas.microsoft.com/office/drawing/2014/main" id="{D8F41DDA-DD80-6B45-ACD5-178BC21FB50D}"/>
              </a:ext>
            </a:extLst>
          </p:cNvPr>
          <p:cNvSpPr txBox="1"/>
          <p:nvPr/>
        </p:nvSpPr>
        <p:spPr>
          <a:xfrm>
            <a:off x="5709236" y="5223908"/>
            <a:ext cx="2912901" cy="558300"/>
          </a:xfrm>
          <a:prstGeom prst="rect">
            <a:avLst/>
          </a:prstGeom>
          <a:noFill/>
          <a:ln>
            <a:noFill/>
          </a:ln>
        </p:spPr>
        <p:txBody>
          <a:bodyPr spcFirstLastPara="1" wrap="square" lIns="0" tIns="104125" rIns="0" bIns="0" anchor="t" anchorCtr="0">
            <a:noAutofit/>
          </a:bodyPr>
          <a:lstStyle/>
          <a:p>
            <a:pPr marL="12700" marR="0" lvl="0" indent="0" algn="r" rtl="0">
              <a:lnSpc>
                <a:spcPct val="100000"/>
              </a:lnSpc>
              <a:spcBef>
                <a:spcPts val="0"/>
              </a:spcBef>
              <a:spcAft>
                <a:spcPts val="0"/>
              </a:spcAft>
              <a:buNone/>
            </a:pPr>
            <a:r>
              <a:rPr lang="en-US" sz="2400" b="1" dirty="0">
                <a:latin typeface="Courier New" panose="02070309020205020404" pitchFamily="49" charset="0"/>
                <a:ea typeface="Consolas"/>
                <a:cs typeface="Courier New" panose="02070309020205020404" pitchFamily="49" charset="0"/>
                <a:sym typeface="Consolas"/>
              </a:rPr>
              <a:t>… 1 1 1 0 0 0 1</a:t>
            </a:r>
            <a:endParaRPr sz="2400" b="1" dirty="0">
              <a:latin typeface="Courier New" panose="02070309020205020404" pitchFamily="49" charset="0"/>
              <a:ea typeface="Consolas"/>
              <a:cs typeface="Courier New" panose="02070309020205020404" pitchFamily="49" charset="0"/>
              <a:sym typeface="Consolas"/>
            </a:endParaRPr>
          </a:p>
        </p:txBody>
      </p:sp>
      <p:cxnSp>
        <p:nvCxnSpPr>
          <p:cNvPr id="14" name="Google Shape;628;g8300141d06_3_162">
            <a:extLst>
              <a:ext uri="{FF2B5EF4-FFF2-40B4-BE49-F238E27FC236}">
                <a16:creationId xmlns:a16="http://schemas.microsoft.com/office/drawing/2014/main" id="{41AAC2BE-5E10-3F44-8ED5-15742580266A}"/>
              </a:ext>
            </a:extLst>
          </p:cNvPr>
          <p:cNvCxnSpPr>
            <a:cxnSpLocks/>
          </p:cNvCxnSpPr>
          <p:nvPr/>
        </p:nvCxnSpPr>
        <p:spPr>
          <a:xfrm>
            <a:off x="5381774" y="5154408"/>
            <a:ext cx="3332725" cy="0"/>
          </a:xfrm>
          <a:prstGeom prst="straightConnector1">
            <a:avLst/>
          </a:prstGeom>
          <a:noFill/>
          <a:ln w="25400" cap="flat" cmpd="sng">
            <a:solidFill>
              <a:srgbClr val="000000"/>
            </a:solidFill>
            <a:prstDash val="solid"/>
            <a:round/>
            <a:headEnd type="none" w="sm" len="sm"/>
            <a:tailEnd type="none" w="sm" len="sm"/>
          </a:ln>
        </p:spPr>
      </p:cxnSp>
      <p:sp>
        <p:nvSpPr>
          <p:cNvPr id="15" name="Google Shape;629;g8300141d06_3_162">
            <a:extLst>
              <a:ext uri="{FF2B5EF4-FFF2-40B4-BE49-F238E27FC236}">
                <a16:creationId xmlns:a16="http://schemas.microsoft.com/office/drawing/2014/main" id="{6C7A66EB-762F-D849-8855-83066CCB4C66}"/>
              </a:ext>
            </a:extLst>
          </p:cNvPr>
          <p:cNvSpPr/>
          <p:nvPr/>
        </p:nvSpPr>
        <p:spPr>
          <a:xfrm>
            <a:off x="8369078" y="5345783"/>
            <a:ext cx="296100" cy="365100"/>
          </a:xfrm>
          <a:prstGeom prst="roundRect">
            <a:avLst>
              <a:gd name="adj" fmla="val 16667"/>
            </a:avLst>
          </a:prstGeom>
          <a:noFill/>
          <a:ln w="2857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630;g8300141d06_3_162">
            <a:extLst>
              <a:ext uri="{FF2B5EF4-FFF2-40B4-BE49-F238E27FC236}">
                <a16:creationId xmlns:a16="http://schemas.microsoft.com/office/drawing/2014/main" id="{FEB85422-98F6-0E4D-A203-2FECC3550F17}"/>
              </a:ext>
            </a:extLst>
          </p:cNvPr>
          <p:cNvSpPr/>
          <p:nvPr/>
        </p:nvSpPr>
        <p:spPr>
          <a:xfrm>
            <a:off x="8006864" y="5345782"/>
            <a:ext cx="296100" cy="365100"/>
          </a:xfrm>
          <a:prstGeom prst="roundRect">
            <a:avLst>
              <a:gd name="adj" fmla="val 16667"/>
            </a:avLst>
          </a:prstGeom>
          <a:noFill/>
          <a:ln w="28575" cap="flat" cmpd="sng">
            <a:solidFill>
              <a:srgbClr val="F1C23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631;g8300141d06_3_162">
            <a:extLst>
              <a:ext uri="{FF2B5EF4-FFF2-40B4-BE49-F238E27FC236}">
                <a16:creationId xmlns:a16="http://schemas.microsoft.com/office/drawing/2014/main" id="{B3004D7C-F623-5D43-9E41-283EA2CBFB7D}"/>
              </a:ext>
            </a:extLst>
          </p:cNvPr>
          <p:cNvSpPr/>
          <p:nvPr/>
        </p:nvSpPr>
        <p:spPr>
          <a:xfrm>
            <a:off x="7644657" y="5345783"/>
            <a:ext cx="296100" cy="365100"/>
          </a:xfrm>
          <a:prstGeom prst="roundRect">
            <a:avLst>
              <a:gd name="adj" fmla="val 16667"/>
            </a:avLst>
          </a:prstGeom>
          <a:noFill/>
          <a:ln w="28575" cap="flat" cmpd="sng">
            <a:solidFill>
              <a:srgbClr val="45818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32;g8300141d06_3_162">
            <a:extLst>
              <a:ext uri="{FF2B5EF4-FFF2-40B4-BE49-F238E27FC236}">
                <a16:creationId xmlns:a16="http://schemas.microsoft.com/office/drawing/2014/main" id="{23902091-F914-5148-9CC6-A33488D246F6}"/>
              </a:ext>
            </a:extLst>
          </p:cNvPr>
          <p:cNvSpPr/>
          <p:nvPr/>
        </p:nvSpPr>
        <p:spPr>
          <a:xfrm>
            <a:off x="8010172" y="3774833"/>
            <a:ext cx="296100" cy="365100"/>
          </a:xfrm>
          <a:prstGeom prst="roundRect">
            <a:avLst>
              <a:gd name="adj" fmla="val 16667"/>
            </a:avLst>
          </a:prstGeom>
          <a:noFill/>
          <a:ln w="28575" cap="flat" cmpd="sng">
            <a:solidFill>
              <a:srgbClr val="CC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33;g8300141d06_3_162">
            <a:extLst>
              <a:ext uri="{FF2B5EF4-FFF2-40B4-BE49-F238E27FC236}">
                <a16:creationId xmlns:a16="http://schemas.microsoft.com/office/drawing/2014/main" id="{4B88ECCB-ED38-4D4C-A6A6-064BE497C10F}"/>
              </a:ext>
            </a:extLst>
          </p:cNvPr>
          <p:cNvSpPr/>
          <p:nvPr/>
        </p:nvSpPr>
        <p:spPr>
          <a:xfrm>
            <a:off x="7641700" y="3774833"/>
            <a:ext cx="296100" cy="365100"/>
          </a:xfrm>
          <a:prstGeom prst="roundRect">
            <a:avLst>
              <a:gd name="adj" fmla="val 16667"/>
            </a:avLst>
          </a:prstGeom>
          <a:noFill/>
          <a:ln w="28575" cap="flat" cmpd="sng">
            <a:solidFill>
              <a:srgbClr val="F1C23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34;g8300141d06_3_162">
            <a:extLst>
              <a:ext uri="{FF2B5EF4-FFF2-40B4-BE49-F238E27FC236}">
                <a16:creationId xmlns:a16="http://schemas.microsoft.com/office/drawing/2014/main" id="{EE66A657-E7A4-D340-9F6A-295C4A089C05}"/>
              </a:ext>
            </a:extLst>
          </p:cNvPr>
          <p:cNvSpPr/>
          <p:nvPr/>
        </p:nvSpPr>
        <p:spPr>
          <a:xfrm>
            <a:off x="7265937" y="3774833"/>
            <a:ext cx="296100" cy="365100"/>
          </a:xfrm>
          <a:prstGeom prst="roundRect">
            <a:avLst>
              <a:gd name="adj" fmla="val 16667"/>
            </a:avLst>
          </a:prstGeom>
          <a:noFill/>
          <a:ln w="28575" cap="flat" cmpd="sng">
            <a:solidFill>
              <a:srgbClr val="45818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625;g8300141d06_3_162">
            <a:extLst>
              <a:ext uri="{FF2B5EF4-FFF2-40B4-BE49-F238E27FC236}">
                <a16:creationId xmlns:a16="http://schemas.microsoft.com/office/drawing/2014/main" id="{17BB80EE-D6AB-3C49-9890-A75648740D94}"/>
              </a:ext>
            </a:extLst>
          </p:cNvPr>
          <p:cNvSpPr txBox="1"/>
          <p:nvPr/>
        </p:nvSpPr>
        <p:spPr>
          <a:xfrm>
            <a:off x="5867161" y="4145008"/>
            <a:ext cx="3036701" cy="939900"/>
          </a:xfrm>
          <a:prstGeom prst="rect">
            <a:avLst/>
          </a:prstGeom>
          <a:noFill/>
          <a:ln>
            <a:noFill/>
          </a:ln>
        </p:spPr>
        <p:txBody>
          <a:bodyPr spcFirstLastPara="1" wrap="square" lIns="0" tIns="104125" rIns="0" bIns="0" anchor="t" anchorCtr="0">
            <a:noAutofit/>
          </a:bodyPr>
          <a:lstStyle/>
          <a:p>
            <a:pPr marL="12700" marR="0" lvl="0" indent="0" algn="l" rtl="0">
              <a:lnSpc>
                <a:spcPct val="100000"/>
              </a:lnSpc>
              <a:spcBef>
                <a:spcPts val="0"/>
              </a:spcBef>
              <a:spcAft>
                <a:spcPts val="0"/>
              </a:spcAft>
              <a:buNone/>
            </a:pPr>
            <a:r>
              <a:rPr lang="en-US" sz="2400" b="1" dirty="0">
                <a:latin typeface="Courier New" panose="02070309020205020404" pitchFamily="49" charset="0"/>
                <a:ea typeface="Consolas"/>
                <a:cs typeface="Courier New" panose="02070309020205020404" pitchFamily="49" charset="0"/>
                <a:sym typeface="Consolas"/>
              </a:rPr>
              <a:t>… 0 0 1 0 1 0 1</a:t>
            </a:r>
            <a:endParaRPr sz="2400" b="1" dirty="0">
              <a:latin typeface="Courier New" panose="02070309020205020404" pitchFamily="49" charset="0"/>
              <a:ea typeface="Consolas"/>
              <a:cs typeface="Courier New" panose="02070309020205020404" pitchFamily="49" charset="0"/>
              <a:sym typeface="Consolas"/>
            </a:endParaRPr>
          </a:p>
          <a:p>
            <a:pPr marL="12700" marR="0" lvl="0" indent="0" algn="l" rtl="0">
              <a:lnSpc>
                <a:spcPct val="100000"/>
              </a:lnSpc>
              <a:spcBef>
                <a:spcPts val="720"/>
              </a:spcBef>
              <a:spcAft>
                <a:spcPts val="0"/>
              </a:spcAft>
              <a:buNone/>
            </a:pPr>
            <a:r>
              <a:rPr lang="en-US" sz="2400" b="1" dirty="0">
                <a:latin typeface="Courier New" panose="02070309020205020404" pitchFamily="49" charset="0"/>
                <a:ea typeface="Consolas"/>
                <a:cs typeface="Courier New" panose="02070309020205020404" pitchFamily="49" charset="0"/>
                <a:sym typeface="Consolas"/>
              </a:rPr>
              <a:t>… 1 0 1 1 1 0 0</a:t>
            </a:r>
            <a:endParaRPr sz="2400" b="1" dirty="0">
              <a:latin typeface="Courier New" panose="02070309020205020404" pitchFamily="49" charset="0"/>
              <a:ea typeface="Consolas"/>
              <a:cs typeface="Courier New" panose="02070309020205020404" pitchFamily="49" charset="0"/>
              <a:sym typeface="Consola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69"/>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4 Wrap-up</a:t>
            </a:r>
            <a:endParaRPr dirty="0"/>
          </a:p>
        </p:txBody>
      </p:sp>
      <p:sp>
        <p:nvSpPr>
          <p:cNvPr id="531" name="Google Shape;531;p69"/>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Exciting lecture topics this Thursday!</a:t>
            </a:r>
            <a:endParaRPr dirty="0"/>
          </a:p>
          <a:p>
            <a:pPr marL="640080" lvl="1" indent="-283464"/>
            <a:r>
              <a:rPr lang="en-US" dirty="0"/>
              <a:t>Metacognitive Subject: Growth vs. Fixed Mindset</a:t>
            </a:r>
          </a:p>
          <a:p>
            <a:pPr marL="640080" lvl="1" indent="-283464" algn="l" rtl="0">
              <a:lnSpc>
                <a:spcPct val="110000"/>
              </a:lnSpc>
              <a:spcBef>
                <a:spcPts val="24"/>
              </a:spcBef>
              <a:spcAft>
                <a:spcPts val="0"/>
              </a:spcAft>
              <a:buSzPts val="2420"/>
              <a:buChar char="▪"/>
            </a:pPr>
            <a:r>
              <a:rPr lang="en-US" dirty="0"/>
              <a:t>Technical Subject: Binary Number Representations and the ALU</a:t>
            </a:r>
            <a:endParaRPr dirty="0"/>
          </a:p>
          <a:p>
            <a:pPr marL="0" lvl="0" indent="0" algn="l" rtl="0">
              <a:lnSpc>
                <a:spcPct val="110000"/>
              </a:lnSpc>
              <a:spcBef>
                <a:spcPts val="440"/>
              </a:spcBef>
              <a:spcAft>
                <a:spcPts val="0"/>
              </a:spcAft>
              <a:buSzPts val="2080"/>
              <a:buNone/>
            </a:pPr>
            <a:endParaRPr dirty="0"/>
          </a:p>
          <a:p>
            <a:pPr marL="347472" lvl="0" indent="-347472" algn="l" rtl="0">
              <a:lnSpc>
                <a:spcPct val="110000"/>
              </a:lnSpc>
              <a:spcBef>
                <a:spcPts val="440"/>
              </a:spcBef>
              <a:spcAft>
                <a:spcPts val="0"/>
              </a:spcAft>
              <a:buSzPts val="2080"/>
              <a:buFont typeface="Noto Sans Symbols"/>
              <a:buChar char="❖"/>
            </a:pPr>
            <a:r>
              <a:rPr lang="en-US" b="1" dirty="0"/>
              <a:t>Project 2 due this Thursday (10/13) at 11:59pm</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Preston has office hours after class in CSE2 153</a:t>
            </a:r>
          </a:p>
          <a:p>
            <a:pPr marL="640080" lvl="1" indent="-283464"/>
            <a:r>
              <a:rPr lang="en-US" dirty="0"/>
              <a:t>Feel free to post your questions on the Ed board as well</a:t>
            </a:r>
          </a:p>
          <a:p>
            <a:pPr marL="356616" lvl="1" indent="0">
              <a:buNone/>
            </a:pPr>
            <a:endParaRPr lang="en-US" dirty="0"/>
          </a:p>
          <a:p>
            <a:pPr marL="347472" lvl="0" indent="-347472"/>
            <a:r>
              <a:rPr lang="en-US" dirty="0"/>
              <a:t>Join the students only CSE 390B Discord channel!</a:t>
            </a:r>
          </a:p>
          <a:p>
            <a:pPr marL="640080" lvl="1" indent="-283464"/>
            <a:r>
              <a:rPr lang="en-US" dirty="0">
                <a:solidFill>
                  <a:srgbClr val="0461C2"/>
                </a:solidFill>
                <a:hlinkClick r:id="rId3">
                  <a:extLst>
                    <a:ext uri="{A12FA001-AC4F-418D-AE19-62706E023703}">
                      <ahyp:hlinkClr xmlns:ahyp="http://schemas.microsoft.com/office/drawing/2018/hyperlinkcolor" val="tx"/>
                    </a:ext>
                  </a:extLst>
                </a:hlinkClick>
              </a:rPr>
              <a:t>https://discord.gg/3ZTCPvgJeJ</a:t>
            </a:r>
            <a:endParaRPr lang="en-US" dirty="0">
              <a:solidFill>
                <a:srgbClr val="0461C2"/>
              </a:solidFill>
            </a:endParaRPr>
          </a:p>
          <a:p>
            <a:pPr marL="347472" lvl="0" indent="-215392" algn="l" rtl="0">
              <a:lnSpc>
                <a:spcPct val="110000"/>
              </a:lnSpc>
              <a:spcBef>
                <a:spcPts val="440"/>
              </a:spcBef>
              <a:spcAft>
                <a:spcPts val="0"/>
              </a:spcAft>
              <a:buSzPts val="2080"/>
              <a:buFont typeface="Noto Sans Symbols"/>
              <a:buNone/>
            </a:pPr>
            <a:endParaRPr dirty="0"/>
          </a:p>
        </p:txBody>
      </p:sp>
      <p:sp>
        <p:nvSpPr>
          <p:cNvPr id="532" name="Google Shape;532;p69"/>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38</a:t>
            </a:fld>
            <a:endParaRPr/>
          </a:p>
        </p:txBody>
      </p:sp>
      <p:pic>
        <p:nvPicPr>
          <p:cNvPr id="1026" name="Picture 2" descr="Discord - YouTube">
            <a:extLst>
              <a:ext uri="{FF2B5EF4-FFF2-40B4-BE49-F238E27FC236}">
                <a16:creationId xmlns:a16="http://schemas.microsoft.com/office/drawing/2014/main" id="{A6F9F305-0FA9-F046-B03E-A638502BEF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4558" y="5096835"/>
            <a:ext cx="1146779" cy="11467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6"/>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Let’s Talk Procrastination</a:t>
            </a:r>
            <a:endParaRPr/>
          </a:p>
        </p:txBody>
      </p:sp>
      <p:sp>
        <p:nvSpPr>
          <p:cNvPr id="55" name="Google Shape;55;p6"/>
          <p:cNvSpPr txBox="1">
            <a:spLocks noGrp="1"/>
          </p:cNvSpPr>
          <p:nvPr>
            <p:ph type="body" idx="1"/>
          </p:nvPr>
        </p:nvSpPr>
        <p:spPr>
          <a:xfrm>
            <a:off x="396875" y="1362075"/>
            <a:ext cx="4792799"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is procrastination?</a:t>
            </a:r>
            <a:endParaRPr dirty="0"/>
          </a:p>
          <a:p>
            <a:pPr marL="640080" lvl="1" indent="-283464" algn="l" rtl="0">
              <a:lnSpc>
                <a:spcPct val="110000"/>
              </a:lnSpc>
              <a:spcBef>
                <a:spcPts val="24"/>
              </a:spcBef>
              <a:spcAft>
                <a:spcPts val="0"/>
              </a:spcAft>
              <a:buSzPts val="2420"/>
              <a:buChar char="▪"/>
            </a:pPr>
            <a:r>
              <a:rPr lang="en-US" dirty="0"/>
              <a:t>Procrastination is the act of putting things off or choosing to do something you prefer to do (or might even need to do) instead of the actual project or chore or work you need to be doing now</a:t>
            </a:r>
          </a:p>
          <a:p>
            <a:pPr marL="640080" lvl="1" indent="-283464" algn="l" rtl="0">
              <a:lnSpc>
                <a:spcPct val="110000"/>
              </a:lnSpc>
              <a:spcBef>
                <a:spcPts val="24"/>
              </a:spcBef>
              <a:spcAft>
                <a:spcPts val="0"/>
              </a:spcAft>
              <a:buSzPts val="2420"/>
              <a:buChar char="▪"/>
            </a:pPr>
            <a:endParaRPr dirty="0"/>
          </a:p>
          <a:p>
            <a:pPr marL="640080" lvl="1" indent="-283464" algn="l" rtl="0">
              <a:lnSpc>
                <a:spcPct val="110000"/>
              </a:lnSpc>
              <a:spcBef>
                <a:spcPts val="24"/>
              </a:spcBef>
              <a:spcAft>
                <a:spcPts val="0"/>
              </a:spcAft>
              <a:buSzPts val="2420"/>
              <a:buChar char="▪"/>
            </a:pPr>
            <a:r>
              <a:rPr lang="en-US" dirty="0"/>
              <a:t>Common challenge for college students, with about 80-95% of students reporting that they procrastinate (Steel, 2007)</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56" name="Google Shape;56;p6"/>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a:t>
            </a:fld>
            <a:endParaRPr/>
          </a:p>
        </p:txBody>
      </p:sp>
      <p:pic>
        <p:nvPicPr>
          <p:cNvPr id="57" name="Google Shape;57;p6"/>
          <p:cNvPicPr preferRelativeResize="0"/>
          <p:nvPr/>
        </p:nvPicPr>
        <p:blipFill rotWithShape="1">
          <a:blip r:embed="rId3">
            <a:alphaModFix/>
          </a:blip>
          <a:srcRect/>
          <a:stretch/>
        </p:blipFill>
        <p:spPr>
          <a:xfrm>
            <a:off x="5450710" y="1066801"/>
            <a:ext cx="3570348" cy="5355521"/>
          </a:xfrm>
          <a:prstGeom prst="rect">
            <a:avLst/>
          </a:prstGeom>
          <a:noFill/>
          <a:ln>
            <a:noFill/>
          </a:ln>
        </p:spPr>
      </p:pic>
      <p:sp>
        <p:nvSpPr>
          <p:cNvPr id="2" name="TextBox 1">
            <a:extLst>
              <a:ext uri="{FF2B5EF4-FFF2-40B4-BE49-F238E27FC236}">
                <a16:creationId xmlns:a16="http://schemas.microsoft.com/office/drawing/2014/main" id="{651A8358-819D-B189-FB9F-7834FC64C75A}"/>
              </a:ext>
            </a:extLst>
          </p:cNvPr>
          <p:cNvSpPr txBox="1"/>
          <p:nvPr/>
        </p:nvSpPr>
        <p:spPr>
          <a:xfrm>
            <a:off x="0" y="6194304"/>
            <a:ext cx="5450710" cy="784830"/>
          </a:xfrm>
          <a:prstGeom prst="rect">
            <a:avLst/>
          </a:prstGeom>
          <a:noFill/>
        </p:spPr>
        <p:txBody>
          <a:bodyPr wrap="square" rtlCol="0">
            <a:spAutoFit/>
          </a:bodyPr>
          <a:lstStyle/>
          <a:p>
            <a:r>
              <a:rPr lang="en-US" sz="900" dirty="0"/>
              <a:t>Steel, Piers. “The nature of procrastination: a meta-analytic and theoretical review of quintessential self-regulatory failure.” </a:t>
            </a:r>
            <a:r>
              <a:rPr lang="en-US" sz="900" i="1" dirty="0"/>
              <a:t>Psychological Bulletin Journal</a:t>
            </a:r>
            <a:r>
              <a:rPr lang="en-US" sz="900" dirty="0"/>
              <a:t> 133, no. 1 (2007): 65–94. https://</a:t>
            </a:r>
            <a:r>
              <a:rPr lang="en-US" sz="900" dirty="0" err="1"/>
              <a:t>www.researchgate.net</a:t>
            </a:r>
            <a:r>
              <a:rPr lang="en-US" sz="900" dirty="0"/>
              <a:t>/publication/6598646_The_nature_of_procrastination_a_meta-analytic_and_theoretical_review_of_quintessential_self-regulatory_failure_Psychol_Bull_133_65-94</a:t>
            </a:r>
          </a:p>
          <a:p>
            <a:endParaRPr lang="en-US" sz="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7"/>
          <p:cNvPicPr preferRelativeResize="0"/>
          <p:nvPr/>
        </p:nvPicPr>
        <p:blipFill rotWithShape="1">
          <a:blip r:embed="rId3">
            <a:alphaModFix/>
          </a:blip>
          <a:srcRect/>
          <a:stretch/>
        </p:blipFill>
        <p:spPr>
          <a:xfrm>
            <a:off x="4494975" y="1591238"/>
            <a:ext cx="4649025" cy="3804700"/>
          </a:xfrm>
          <a:prstGeom prst="rect">
            <a:avLst/>
          </a:prstGeom>
          <a:noFill/>
          <a:ln>
            <a:noFill/>
          </a:ln>
        </p:spPr>
      </p:pic>
      <p:sp>
        <p:nvSpPr>
          <p:cNvPr id="63" name="Google Shape;63;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Combating Procrastination</a:t>
            </a:r>
            <a:endParaRPr dirty="0"/>
          </a:p>
        </p:txBody>
      </p:sp>
      <p:sp>
        <p:nvSpPr>
          <p:cNvPr id="64" name="Google Shape;64;p7"/>
          <p:cNvSpPr txBox="1">
            <a:spLocks noGrp="1"/>
          </p:cNvSpPr>
          <p:nvPr>
            <p:ph type="body" idx="1"/>
          </p:nvPr>
        </p:nvSpPr>
        <p:spPr>
          <a:xfrm>
            <a:off x="396875" y="1362075"/>
            <a:ext cx="4417350"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Identifying why we procrastinate and the internal dialogue we have with ourselves</a:t>
            </a:r>
            <a:br>
              <a:rPr lang="en-US" dirty="0"/>
            </a:b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Create a proactive strategy to course-correct when you notice you're putting off what needs to be done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5" name="Google Shape;65;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3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Grab a piece of paper!</a:t>
            </a:r>
            <a:endParaRPr/>
          </a:p>
        </p:txBody>
      </p:sp>
      <p:sp>
        <p:nvSpPr>
          <p:cNvPr id="80" name="Google Shape;80;p3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cxnSp>
        <p:nvCxnSpPr>
          <p:cNvPr id="81" name="Google Shape;81;p33"/>
          <p:cNvCxnSpPr/>
          <p:nvPr/>
        </p:nvCxnSpPr>
        <p:spPr>
          <a:xfrm>
            <a:off x="2570175" y="2319425"/>
            <a:ext cx="25200" cy="3309900"/>
          </a:xfrm>
          <a:prstGeom prst="straightConnector1">
            <a:avLst/>
          </a:prstGeom>
          <a:noFill/>
          <a:ln w="9525" cap="flat" cmpd="sng">
            <a:solidFill>
              <a:schemeClr val="dk2"/>
            </a:solidFill>
            <a:prstDash val="solid"/>
            <a:round/>
            <a:headEnd type="none" w="sm" len="sm"/>
            <a:tailEnd type="none" w="sm" len="sm"/>
          </a:ln>
        </p:spPr>
      </p:cxnSp>
      <p:cxnSp>
        <p:nvCxnSpPr>
          <p:cNvPr id="82" name="Google Shape;82;p33"/>
          <p:cNvCxnSpPr/>
          <p:nvPr/>
        </p:nvCxnSpPr>
        <p:spPr>
          <a:xfrm>
            <a:off x="5919650" y="2319425"/>
            <a:ext cx="25200" cy="3309900"/>
          </a:xfrm>
          <a:prstGeom prst="straightConnector1">
            <a:avLst/>
          </a:prstGeom>
          <a:noFill/>
          <a:ln w="9525" cap="flat" cmpd="sng">
            <a:solidFill>
              <a:schemeClr val="dk2"/>
            </a:solidFill>
            <a:prstDash val="solid"/>
            <a:round/>
            <a:headEnd type="none" w="sm" len="sm"/>
            <a:tailEnd type="none" w="sm" len="sm"/>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Grab a piece of paper!</a:t>
            </a:r>
            <a:endParaRPr/>
          </a:p>
        </p:txBody>
      </p:sp>
      <p:sp>
        <p:nvSpPr>
          <p:cNvPr id="89" name="Google Shape;89;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cxnSp>
        <p:nvCxnSpPr>
          <p:cNvPr id="90" name="Google Shape;90;p34"/>
          <p:cNvCxnSpPr/>
          <p:nvPr/>
        </p:nvCxnSpPr>
        <p:spPr>
          <a:xfrm>
            <a:off x="2570175" y="2319425"/>
            <a:ext cx="25200" cy="3309900"/>
          </a:xfrm>
          <a:prstGeom prst="straightConnector1">
            <a:avLst/>
          </a:prstGeom>
          <a:noFill/>
          <a:ln w="9525" cap="flat" cmpd="sng">
            <a:solidFill>
              <a:schemeClr val="dk2"/>
            </a:solidFill>
            <a:prstDash val="solid"/>
            <a:round/>
            <a:headEnd type="none" w="sm" len="sm"/>
            <a:tailEnd type="none" w="sm" len="sm"/>
          </a:ln>
        </p:spPr>
      </p:cxnSp>
      <p:cxnSp>
        <p:nvCxnSpPr>
          <p:cNvPr id="91" name="Google Shape;91;p34"/>
          <p:cNvCxnSpPr/>
          <p:nvPr/>
        </p:nvCxnSpPr>
        <p:spPr>
          <a:xfrm>
            <a:off x="5919650" y="2319425"/>
            <a:ext cx="25200" cy="3309900"/>
          </a:xfrm>
          <a:prstGeom prst="straightConnector1">
            <a:avLst/>
          </a:prstGeom>
          <a:noFill/>
          <a:ln w="9525" cap="flat" cmpd="sng">
            <a:solidFill>
              <a:schemeClr val="dk2"/>
            </a:solidFill>
            <a:prstDash val="solid"/>
            <a:round/>
            <a:headEnd type="none" w="sm" len="sm"/>
            <a:tailEnd type="none" w="sm" len="sm"/>
          </a:ln>
        </p:spPr>
      </p:cxnSp>
      <p:sp>
        <p:nvSpPr>
          <p:cNvPr id="92" name="Google Shape;92;p34"/>
          <p:cNvSpPr txBox="1"/>
          <p:nvPr/>
        </p:nvSpPr>
        <p:spPr>
          <a:xfrm>
            <a:off x="-37500" y="1943300"/>
            <a:ext cx="25074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AVOIDANCE AREAS</a:t>
            </a:r>
            <a:endParaRPr sz="2000" b="1" i="0" u="none" strike="noStrike" cap="none">
              <a:solidFill>
                <a:srgbClr val="000000"/>
              </a:solidFill>
              <a:latin typeface="Open Sans"/>
              <a:ea typeface="Open Sans"/>
              <a:cs typeface="Open Sans"/>
              <a:sym typeface="Open Sans"/>
            </a:endParaRPr>
          </a:p>
        </p:txBody>
      </p:sp>
      <p:sp>
        <p:nvSpPr>
          <p:cNvPr id="93" name="Google Shape;93;p34"/>
          <p:cNvSpPr txBox="1"/>
          <p:nvPr/>
        </p:nvSpPr>
        <p:spPr>
          <a:xfrm>
            <a:off x="238200" y="2858550"/>
            <a:ext cx="1956000" cy="15393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When you procrastinate, what do you avoid doing?</a:t>
            </a:r>
            <a:endParaRPr sz="2200" b="0" i="1" u="none" strike="noStrike" cap="none">
              <a:solidFill>
                <a:srgbClr val="000000"/>
              </a:solidFill>
              <a:latin typeface="Calibri"/>
              <a:ea typeface="Calibri"/>
              <a:cs typeface="Calibri"/>
              <a:sym typeface="Calibri"/>
            </a:endParaRPr>
          </a:p>
        </p:txBody>
      </p:sp>
      <p:sp>
        <p:nvSpPr>
          <p:cNvPr id="94" name="Google Shape;94;p34"/>
          <p:cNvSpPr txBox="1"/>
          <p:nvPr/>
        </p:nvSpPr>
        <p:spPr>
          <a:xfrm>
            <a:off x="275850" y="5466325"/>
            <a:ext cx="18807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areas</a:t>
            </a:r>
            <a:endParaRPr sz="1400" b="0" i="1" u="none" strike="noStrike" cap="none" dirty="0">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5"/>
          <p:cNvSpPr txBox="1">
            <a:spLocks noGrp="1"/>
          </p:cNvSpPr>
          <p:nvPr>
            <p:ph type="title"/>
          </p:nvPr>
        </p:nvSpPr>
        <p:spPr>
          <a:xfrm>
            <a:off x="357025" y="435675"/>
            <a:ext cx="86073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sz="3400"/>
              <a:t>Where does procrastination impact you most?</a:t>
            </a:r>
            <a:endParaRPr sz="3400"/>
          </a:p>
        </p:txBody>
      </p:sp>
      <p:sp>
        <p:nvSpPr>
          <p:cNvPr id="101" name="Google Shape;101;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sp>
        <p:nvSpPr>
          <p:cNvPr id="102" name="Google Shape;102;p35"/>
          <p:cNvSpPr/>
          <p:nvPr/>
        </p:nvSpPr>
        <p:spPr>
          <a:xfrm>
            <a:off x="125925" y="1316425"/>
            <a:ext cx="2770800" cy="3284700"/>
          </a:xfrm>
          <a:prstGeom prst="flowChartAlternateProcess">
            <a:avLst/>
          </a:prstGeom>
          <a:solidFill>
            <a:srgbClr val="134F5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a:solidFill>
                  <a:schemeClr val="lt1"/>
                </a:solidFill>
                <a:latin typeface="Open Sans"/>
                <a:ea typeface="Open Sans"/>
                <a:cs typeface="Open Sans"/>
                <a:sym typeface="Open Sans"/>
              </a:rPr>
              <a:t>PERSONAL</a:t>
            </a:r>
            <a:br>
              <a:rPr lang="en-US" sz="1400" b="1" i="0" u="none" strike="noStrike" cap="none">
                <a:solidFill>
                  <a:schemeClr val="lt1"/>
                </a:solidFill>
                <a:latin typeface="Open Sans"/>
                <a:ea typeface="Open Sans"/>
                <a:cs typeface="Open Sans"/>
                <a:sym typeface="Open Sans"/>
              </a:rPr>
            </a:br>
            <a:endParaRPr sz="1400" b="1"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Eating well</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Exercising / Wellness activities</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Getting enough sleep</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Bathing &amp; hygiene</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Health care (i.e. doctor’s visit)</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Balancing bank account</a:t>
            </a:r>
            <a:endParaRPr sz="1400" b="0" i="0" u="none" strike="noStrike" cap="none">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a:solidFill>
                  <a:schemeClr val="lt1"/>
                </a:solidFill>
                <a:latin typeface="Open Sans"/>
                <a:ea typeface="Open Sans"/>
                <a:cs typeface="Open Sans"/>
                <a:sym typeface="Open Sans"/>
              </a:rPr>
              <a:t>Relaxation &amp; hobbies</a:t>
            </a:r>
            <a:endParaRPr sz="1400" b="0" i="0" u="none" strike="noStrike" cap="none">
              <a:solidFill>
                <a:schemeClr val="lt1"/>
              </a:solidFill>
              <a:latin typeface="Open Sans"/>
              <a:ea typeface="Open Sans"/>
              <a:cs typeface="Open Sans"/>
              <a:sym typeface="Open Sans"/>
            </a:endParaRPr>
          </a:p>
        </p:txBody>
      </p:sp>
      <p:sp>
        <p:nvSpPr>
          <p:cNvPr id="103" name="Google Shape;103;p35"/>
          <p:cNvSpPr/>
          <p:nvPr/>
        </p:nvSpPr>
        <p:spPr>
          <a:xfrm>
            <a:off x="3062700" y="1316425"/>
            <a:ext cx="3018600" cy="4413300"/>
          </a:xfrm>
          <a:prstGeom prst="flowChartAlternateProcess">
            <a:avLst/>
          </a:prstGeom>
          <a:solidFill>
            <a:srgbClr val="714EA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lt1"/>
                </a:solidFill>
                <a:latin typeface="Open Sans"/>
                <a:ea typeface="Open Sans"/>
                <a:cs typeface="Open Sans"/>
                <a:sym typeface="Open Sans"/>
              </a:rPr>
              <a:t>SCHOOL/COLLEGE</a:t>
            </a:r>
            <a:br>
              <a:rPr lang="en-US" sz="1400" b="1" i="0" u="none" strike="noStrike" cap="none" dirty="0">
                <a:solidFill>
                  <a:schemeClr val="lt1"/>
                </a:solidFill>
                <a:latin typeface="Open Sans"/>
                <a:ea typeface="Open Sans"/>
                <a:cs typeface="Open Sans"/>
                <a:sym typeface="Open Sans"/>
              </a:rPr>
            </a:br>
            <a:endParaRPr sz="1400" b="1"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Going to class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Doing class readings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Studying for tests/exams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Doing homework/ assignments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Writing papers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Starting long-term projects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Finding a study group</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Talking to an instructor or TA</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Making an advising appointment</a:t>
            </a:r>
            <a:endParaRPr sz="1400" b="0" i="0" u="none" strike="noStrike" cap="none" dirty="0">
              <a:solidFill>
                <a:schemeClr val="lt1"/>
              </a:solidFill>
              <a:latin typeface="Open Sans"/>
              <a:ea typeface="Open Sans"/>
              <a:cs typeface="Open Sans"/>
              <a:sym typeface="Open Sans"/>
            </a:endParaRPr>
          </a:p>
        </p:txBody>
      </p:sp>
      <p:sp>
        <p:nvSpPr>
          <p:cNvPr id="104" name="Google Shape;104;p35"/>
          <p:cNvSpPr/>
          <p:nvPr/>
        </p:nvSpPr>
        <p:spPr>
          <a:xfrm>
            <a:off x="6247275" y="1316425"/>
            <a:ext cx="2770800" cy="3284700"/>
          </a:xfrm>
          <a:prstGeom prst="flowChartAlternateProcess">
            <a:avLst/>
          </a:prstGeom>
          <a:solidFill>
            <a:srgbClr val="741B47"/>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lt1"/>
                </a:solidFill>
                <a:latin typeface="Open Sans"/>
                <a:ea typeface="Open Sans"/>
                <a:cs typeface="Open Sans"/>
                <a:sym typeface="Open Sans"/>
              </a:rPr>
              <a:t>SHOPPING/HOME/</a:t>
            </a:r>
            <a:br>
              <a:rPr lang="en-US" sz="1400" b="1" i="0" u="none" strike="noStrike" cap="none" dirty="0">
                <a:solidFill>
                  <a:schemeClr val="lt1"/>
                </a:solidFill>
                <a:latin typeface="Open Sans"/>
                <a:ea typeface="Open Sans"/>
                <a:cs typeface="Open Sans"/>
                <a:sym typeface="Open Sans"/>
              </a:rPr>
            </a:br>
            <a:r>
              <a:rPr lang="en-US" sz="1400" b="1" i="0" u="none" strike="noStrike" cap="none" dirty="0">
                <a:solidFill>
                  <a:schemeClr val="lt1"/>
                </a:solidFill>
                <a:latin typeface="Open Sans"/>
                <a:ea typeface="Open Sans"/>
                <a:cs typeface="Open Sans"/>
                <a:sym typeface="Open Sans"/>
              </a:rPr>
              <a:t>MAINTENANCE</a:t>
            </a:r>
            <a:br>
              <a:rPr lang="en-US" sz="1400" b="1" i="0" u="none" strike="noStrike" cap="none" dirty="0">
                <a:solidFill>
                  <a:schemeClr val="lt1"/>
                </a:solidFill>
                <a:latin typeface="Open Sans"/>
                <a:ea typeface="Open Sans"/>
                <a:cs typeface="Open Sans"/>
                <a:sym typeface="Open Sans"/>
              </a:rPr>
            </a:br>
            <a:endParaRPr sz="1400" b="1"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Paying bills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Getting financial aid taken care of (i.e. FAFSA, forms, </a:t>
            </a:r>
            <a:r>
              <a:rPr lang="en-US" sz="1400" b="0" i="0" u="none" strike="noStrike" cap="none" dirty="0" err="1">
                <a:solidFill>
                  <a:schemeClr val="lt1"/>
                </a:solidFill>
                <a:latin typeface="Open Sans"/>
                <a:ea typeface="Open Sans"/>
                <a:cs typeface="Open Sans"/>
                <a:sym typeface="Open Sans"/>
              </a:rPr>
              <a:t>etc</a:t>
            </a:r>
            <a:r>
              <a:rPr lang="en-US" sz="1400" b="0" i="0" u="none" strike="noStrike" cap="none" dirty="0">
                <a:solidFill>
                  <a:schemeClr val="lt1"/>
                </a:solidFill>
                <a:latin typeface="Open Sans"/>
                <a:ea typeface="Open Sans"/>
                <a:cs typeface="Open Sans"/>
                <a:sym typeface="Open Sans"/>
              </a:rPr>
              <a:t>)</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Doing laundry</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Cleaning</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Grocery shopping</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Doing dishes</a:t>
            </a:r>
            <a:endParaRPr sz="1400" b="0" i="0" u="none" strike="noStrike" cap="none" dirty="0">
              <a:solidFill>
                <a:schemeClr val="lt1"/>
              </a:solidFill>
              <a:latin typeface="Open Sans"/>
              <a:ea typeface="Open Sans"/>
              <a:cs typeface="Open Sans"/>
              <a:sym typeface="Open Sans"/>
            </a:endParaRPr>
          </a:p>
        </p:txBody>
      </p:sp>
      <p:sp>
        <p:nvSpPr>
          <p:cNvPr id="105" name="Google Shape;105;p35"/>
          <p:cNvSpPr/>
          <p:nvPr/>
        </p:nvSpPr>
        <p:spPr>
          <a:xfrm>
            <a:off x="125925" y="4719875"/>
            <a:ext cx="2770800" cy="1869900"/>
          </a:xfrm>
          <a:prstGeom prst="flowChartAlternateProcess">
            <a:avLst/>
          </a:prstGeom>
          <a:solidFill>
            <a:srgbClr val="0B5394"/>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lt1"/>
                </a:solidFill>
                <a:latin typeface="Open Sans"/>
                <a:ea typeface="Open Sans"/>
                <a:cs typeface="Open Sans"/>
                <a:sym typeface="Open Sans"/>
              </a:rPr>
              <a:t>SOCIAL/RELATIONSHIPS</a:t>
            </a:r>
            <a:br>
              <a:rPr lang="en-US" sz="1400" b="1" i="0" u="none" strike="noStrike" cap="none" dirty="0">
                <a:solidFill>
                  <a:schemeClr val="lt1"/>
                </a:solidFill>
                <a:latin typeface="Open Sans"/>
                <a:ea typeface="Open Sans"/>
                <a:cs typeface="Open Sans"/>
                <a:sym typeface="Open Sans"/>
              </a:rPr>
            </a:br>
            <a:endParaRPr sz="1400" b="1"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Talking with friends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Writing email responses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Socializing</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Calling relatives</a:t>
            </a:r>
            <a:endParaRPr sz="1400" b="0" i="0" u="none" strike="noStrike" cap="none" dirty="0">
              <a:solidFill>
                <a:schemeClr val="lt1"/>
              </a:solidFill>
              <a:latin typeface="Open Sans"/>
              <a:ea typeface="Open Sans"/>
              <a:cs typeface="Open Sans"/>
              <a:sym typeface="Open Sans"/>
            </a:endParaRPr>
          </a:p>
        </p:txBody>
      </p:sp>
      <p:sp>
        <p:nvSpPr>
          <p:cNvPr id="106" name="Google Shape;106;p35"/>
          <p:cNvSpPr/>
          <p:nvPr/>
        </p:nvSpPr>
        <p:spPr>
          <a:xfrm>
            <a:off x="6247275" y="4719875"/>
            <a:ext cx="2770800" cy="1869900"/>
          </a:xfrm>
          <a:prstGeom prst="flowChartAlternateProcess">
            <a:avLst/>
          </a:prstGeom>
          <a:solidFill>
            <a:srgbClr val="274E1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1" i="0" u="none" strike="noStrike" cap="none" dirty="0">
                <a:solidFill>
                  <a:schemeClr val="lt1"/>
                </a:solidFill>
                <a:latin typeface="Open Sans"/>
                <a:ea typeface="Open Sans"/>
                <a:cs typeface="Open Sans"/>
                <a:sym typeface="Open Sans"/>
              </a:rPr>
              <a:t>WORK/CAREER</a:t>
            </a:r>
            <a:br>
              <a:rPr lang="en-US" sz="1400" b="1" i="0" u="none" strike="noStrike" cap="none" dirty="0">
                <a:solidFill>
                  <a:schemeClr val="lt1"/>
                </a:solidFill>
                <a:latin typeface="Open Sans"/>
                <a:ea typeface="Open Sans"/>
                <a:cs typeface="Open Sans"/>
                <a:sym typeface="Open Sans"/>
              </a:rPr>
            </a:br>
            <a:endParaRPr sz="1400" b="1"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Going to work</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Applying to internships/jobs</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Preparing a resume</a:t>
            </a:r>
            <a:endParaRPr sz="1400" b="0" i="0" u="none" strike="noStrike" cap="none" dirty="0">
              <a:solidFill>
                <a:schemeClr val="lt1"/>
              </a:solidFill>
              <a:latin typeface="Open Sans"/>
              <a:ea typeface="Open Sans"/>
              <a:cs typeface="Open Sans"/>
              <a:sym typeface="Open Sans"/>
            </a:endParaRPr>
          </a:p>
          <a:p>
            <a:pPr marL="457200" marR="0" lvl="0" indent="-317500" algn="l" rtl="0">
              <a:lnSpc>
                <a:spcPct val="100000"/>
              </a:lnSpc>
              <a:spcBef>
                <a:spcPts val="0"/>
              </a:spcBef>
              <a:spcAft>
                <a:spcPts val="0"/>
              </a:spcAft>
              <a:buClr>
                <a:schemeClr val="lt1"/>
              </a:buClr>
              <a:buSzPts val="1400"/>
              <a:buFont typeface="Open Sans"/>
              <a:buChar char="●"/>
            </a:pPr>
            <a:r>
              <a:rPr lang="en-US" sz="1400" b="0" i="0" u="none" strike="noStrike" cap="none" dirty="0">
                <a:solidFill>
                  <a:schemeClr val="lt1"/>
                </a:solidFill>
                <a:latin typeface="Open Sans"/>
                <a:ea typeface="Open Sans"/>
                <a:cs typeface="Open Sans"/>
                <a:sym typeface="Open Sans"/>
              </a:rPr>
              <a:t>Studying for interviews</a:t>
            </a:r>
            <a:endParaRPr sz="1400" b="0" i="0" u="none" strike="noStrike" cap="none" dirty="0">
              <a:solidFill>
                <a:schemeClr val="lt1"/>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04" grpId="0" animBg="1"/>
      <p:bldP spid="105" grpId="0" animBg="1"/>
      <p:bldP spid="10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Grab a piece of paper!</a:t>
            </a:r>
            <a:endParaRPr/>
          </a:p>
        </p:txBody>
      </p:sp>
      <p:sp>
        <p:nvSpPr>
          <p:cNvPr id="113" name="Google Shape;113;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cxnSp>
        <p:nvCxnSpPr>
          <p:cNvPr id="114" name="Google Shape;114;p36"/>
          <p:cNvCxnSpPr/>
          <p:nvPr/>
        </p:nvCxnSpPr>
        <p:spPr>
          <a:xfrm>
            <a:off x="2570175" y="2319425"/>
            <a:ext cx="25200" cy="3309900"/>
          </a:xfrm>
          <a:prstGeom prst="straightConnector1">
            <a:avLst/>
          </a:prstGeom>
          <a:noFill/>
          <a:ln w="9525" cap="flat" cmpd="sng">
            <a:solidFill>
              <a:schemeClr val="dk2"/>
            </a:solidFill>
            <a:prstDash val="solid"/>
            <a:round/>
            <a:headEnd type="none" w="sm" len="sm"/>
            <a:tailEnd type="none" w="sm" len="sm"/>
          </a:ln>
        </p:spPr>
      </p:cxnSp>
      <p:cxnSp>
        <p:nvCxnSpPr>
          <p:cNvPr id="115" name="Google Shape;115;p36"/>
          <p:cNvCxnSpPr/>
          <p:nvPr/>
        </p:nvCxnSpPr>
        <p:spPr>
          <a:xfrm>
            <a:off x="5919650" y="2319425"/>
            <a:ext cx="25200" cy="3309900"/>
          </a:xfrm>
          <a:prstGeom prst="straightConnector1">
            <a:avLst/>
          </a:prstGeom>
          <a:noFill/>
          <a:ln w="9525" cap="flat" cmpd="sng">
            <a:solidFill>
              <a:schemeClr val="dk2"/>
            </a:solidFill>
            <a:prstDash val="solid"/>
            <a:round/>
            <a:headEnd type="none" w="sm" len="sm"/>
            <a:tailEnd type="none" w="sm" len="sm"/>
          </a:ln>
        </p:spPr>
      </p:cxnSp>
      <p:sp>
        <p:nvSpPr>
          <p:cNvPr id="116" name="Google Shape;116;p36"/>
          <p:cNvSpPr txBox="1"/>
          <p:nvPr/>
        </p:nvSpPr>
        <p:spPr>
          <a:xfrm>
            <a:off x="-37500" y="1943300"/>
            <a:ext cx="25074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AVOIDANCE AREAS</a:t>
            </a:r>
            <a:endParaRPr sz="2000" b="1" i="0" u="none" strike="noStrike" cap="none">
              <a:solidFill>
                <a:srgbClr val="000000"/>
              </a:solidFill>
              <a:latin typeface="Open Sans"/>
              <a:ea typeface="Open Sans"/>
              <a:cs typeface="Open Sans"/>
              <a:sym typeface="Open Sans"/>
            </a:endParaRPr>
          </a:p>
        </p:txBody>
      </p:sp>
      <p:sp>
        <p:nvSpPr>
          <p:cNvPr id="117" name="Google Shape;117;p36"/>
          <p:cNvSpPr txBox="1"/>
          <p:nvPr/>
        </p:nvSpPr>
        <p:spPr>
          <a:xfrm>
            <a:off x="238200" y="2858550"/>
            <a:ext cx="1956000" cy="15393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When you procrastinate, what do you avoid doing?</a:t>
            </a:r>
            <a:endParaRPr sz="2200" b="0" i="1" u="none" strike="noStrike" cap="none">
              <a:solidFill>
                <a:srgbClr val="000000"/>
              </a:solidFill>
              <a:latin typeface="Calibri"/>
              <a:ea typeface="Calibri"/>
              <a:cs typeface="Calibri"/>
              <a:sym typeface="Calibri"/>
            </a:endParaRPr>
          </a:p>
        </p:txBody>
      </p:sp>
      <p:sp>
        <p:nvSpPr>
          <p:cNvPr id="118" name="Google Shape;118;p36"/>
          <p:cNvSpPr txBox="1"/>
          <p:nvPr/>
        </p:nvSpPr>
        <p:spPr>
          <a:xfrm>
            <a:off x="2894613" y="1943300"/>
            <a:ext cx="2725800" cy="800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rgbClr val="000000"/>
                </a:solidFill>
                <a:latin typeface="Open Sans"/>
                <a:ea typeface="Open Sans"/>
                <a:cs typeface="Open Sans"/>
                <a:sym typeface="Open Sans"/>
              </a:rPr>
              <a:t>PROCRASTINATION BEHAVIORS</a:t>
            </a:r>
            <a:endParaRPr sz="2000" b="1" i="0" u="none" strike="noStrike" cap="none">
              <a:solidFill>
                <a:srgbClr val="000000"/>
              </a:solidFill>
              <a:latin typeface="Open Sans"/>
              <a:ea typeface="Open Sans"/>
              <a:cs typeface="Open Sans"/>
              <a:sym typeface="Open Sans"/>
            </a:endParaRPr>
          </a:p>
        </p:txBody>
      </p:sp>
      <p:sp>
        <p:nvSpPr>
          <p:cNvPr id="119" name="Google Shape;119;p36"/>
          <p:cNvSpPr txBox="1"/>
          <p:nvPr/>
        </p:nvSpPr>
        <p:spPr>
          <a:xfrm>
            <a:off x="2894625" y="2866175"/>
            <a:ext cx="2725800" cy="2216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How do you procrastinate?</a:t>
            </a:r>
            <a:endParaRPr sz="2200" b="0" i="1" u="none" strike="noStrike" cap="none">
              <a:solidFill>
                <a:srgbClr val="00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2200"/>
              <a:buFont typeface="Arial"/>
              <a:buNone/>
            </a:pPr>
            <a:r>
              <a:rPr lang="en-US" sz="2200" b="0" i="1" u="none" strike="noStrike" cap="none">
                <a:solidFill>
                  <a:srgbClr val="000000"/>
                </a:solidFill>
                <a:latin typeface="Calibri"/>
                <a:ea typeface="Calibri"/>
                <a:cs typeface="Calibri"/>
                <a:sym typeface="Calibri"/>
              </a:rPr>
              <a:t>In other words, what do you do instead of the work that needs to be done?</a:t>
            </a:r>
            <a:endParaRPr sz="2200" b="0" i="1" u="none" strike="noStrike" cap="none">
              <a:solidFill>
                <a:srgbClr val="000000"/>
              </a:solidFill>
              <a:latin typeface="Calibri"/>
              <a:ea typeface="Calibri"/>
              <a:cs typeface="Calibri"/>
              <a:sym typeface="Calibri"/>
            </a:endParaRPr>
          </a:p>
        </p:txBody>
      </p:sp>
      <p:sp>
        <p:nvSpPr>
          <p:cNvPr id="120" name="Google Shape;120;p36"/>
          <p:cNvSpPr txBox="1"/>
          <p:nvPr/>
        </p:nvSpPr>
        <p:spPr>
          <a:xfrm>
            <a:off x="275850" y="5466325"/>
            <a:ext cx="18807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areas</a:t>
            </a:r>
            <a:endParaRPr sz="1400" b="0" i="1" u="none" strike="noStrike" cap="none" dirty="0">
              <a:solidFill>
                <a:srgbClr val="000000"/>
              </a:solidFill>
              <a:latin typeface="Calibri"/>
              <a:ea typeface="Calibri"/>
              <a:cs typeface="Calibri"/>
              <a:sym typeface="Calibri"/>
            </a:endParaRPr>
          </a:p>
        </p:txBody>
      </p:sp>
      <p:sp>
        <p:nvSpPr>
          <p:cNvPr id="121" name="Google Shape;121;p36"/>
          <p:cNvSpPr txBox="1"/>
          <p:nvPr/>
        </p:nvSpPr>
        <p:spPr>
          <a:xfrm>
            <a:off x="3045066" y="5466325"/>
            <a:ext cx="2424900" cy="4002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sz="1400" b="0" i="1" u="none" strike="noStrike" cap="none" dirty="0">
                <a:solidFill>
                  <a:srgbClr val="000000"/>
                </a:solidFill>
                <a:latin typeface="Calibri"/>
                <a:ea typeface="Calibri"/>
                <a:cs typeface="Calibri"/>
                <a:sym typeface="Calibri"/>
              </a:rPr>
              <a:t>Identify 3-5 behaviors</a:t>
            </a:r>
            <a:endParaRPr sz="1400" b="0" i="1" u="none" strike="noStrike" cap="none" dirty="0">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2280</Words>
  <Application>Microsoft Macintosh PowerPoint</Application>
  <PresentationFormat>On-screen Show (4:3)</PresentationFormat>
  <Paragraphs>709</Paragraphs>
  <Slides>38</Slides>
  <Notes>38</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Noto Sans Symbols</vt:lpstr>
      <vt:lpstr>Arial</vt:lpstr>
      <vt:lpstr>Arial Narrow</vt:lpstr>
      <vt:lpstr>Calibri</vt:lpstr>
      <vt:lpstr>Cambria Math</vt:lpstr>
      <vt:lpstr>Consolas</vt:lpstr>
      <vt:lpstr>Courier New</vt:lpstr>
      <vt:lpstr>Open Sans</vt:lpstr>
      <vt:lpstr>Times New Roman</vt:lpstr>
      <vt:lpstr>UWTheme-333-Sp18</vt:lpstr>
      <vt:lpstr>Procrastination &amp; Boolean Arithmetic</vt:lpstr>
      <vt:lpstr>Project 2 Check-in</vt:lpstr>
      <vt:lpstr>Lecture Outline</vt:lpstr>
      <vt:lpstr>Let’s Talk Procrastination</vt:lpstr>
      <vt:lpstr>Combating Procrastination</vt:lpstr>
      <vt:lpstr>Grab a piece of paper!</vt:lpstr>
      <vt:lpstr>Grab a piece of paper!</vt:lpstr>
      <vt:lpstr>Where does procrastination impact you most?</vt:lpstr>
      <vt:lpstr>Grab a piece of paper!</vt:lpstr>
      <vt:lpstr>Grab a piece of paper!</vt:lpstr>
      <vt:lpstr>Tips for Avoiding Procrastination</vt:lpstr>
      <vt:lpstr>Lecture Outline</vt:lpstr>
      <vt:lpstr>What is Binary?</vt:lpstr>
      <vt:lpstr>Representing Numbers in Base 2</vt:lpstr>
      <vt:lpstr>Binary vs. Decimal</vt:lpstr>
      <vt:lpstr>PowerPoint Presentation</vt:lpstr>
      <vt:lpstr>Lecture Outline</vt:lpstr>
      <vt:lpstr>Roadmap: Boolean Arithmetic</vt:lpstr>
      <vt:lpstr>Binary Addition</vt:lpstr>
      <vt:lpstr>Case Study: Decimal Addition</vt:lpstr>
      <vt:lpstr>Binary Addition</vt:lpstr>
      <vt:lpstr>Binary Overflow</vt:lpstr>
      <vt:lpstr>Binary Overflow</vt:lpstr>
      <vt:lpstr>Five-minute Break!</vt:lpstr>
      <vt:lpstr>Lecture Outline</vt:lpstr>
      <vt:lpstr>Half Adder</vt:lpstr>
      <vt:lpstr>Half Adder Example</vt:lpstr>
      <vt:lpstr>Half Adder Example</vt:lpstr>
      <vt:lpstr>Half Adder Group Work</vt:lpstr>
      <vt:lpstr>Half Adder Example</vt:lpstr>
      <vt:lpstr>Full Adder</vt:lpstr>
      <vt:lpstr>Full Adder</vt:lpstr>
      <vt:lpstr>Full Adder Truth Table</vt:lpstr>
      <vt:lpstr>PowerPoint Presentation</vt:lpstr>
      <vt:lpstr>PowerPoint Presentation</vt:lpstr>
      <vt:lpstr>Full Adder Truth Table</vt:lpstr>
      <vt:lpstr>Multi-Bit Adder</vt:lpstr>
      <vt:lpstr>Lecture 4 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ALU, Growth vs. Fixed Mindset</dc:title>
  <dc:creator>Aaron Johnston</dc:creator>
  <cp:lastModifiedBy>Eric Fan</cp:lastModifiedBy>
  <cp:revision>153</cp:revision>
  <dcterms:created xsi:type="dcterms:W3CDTF">2018-03-28T08:00:24Z</dcterms:created>
  <dcterms:modified xsi:type="dcterms:W3CDTF">2022-10-12T18:34:20Z</dcterms:modified>
</cp:coreProperties>
</file>